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067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86" d="100"/>
          <a:sy n="86" d="100"/>
        </p:scale>
        <p:origin x="562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744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s next to each other">
  <p:cSld name="3 pictures next to each oth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2"/>
          <p:cNvSpPr>
            <a:spLocks noGrp="1"/>
          </p:cNvSpPr>
          <p:nvPr>
            <p:ph type="pic" idx="2"/>
          </p:nvPr>
        </p:nvSpPr>
        <p:spPr>
          <a:xfrm>
            <a:off x="0" y="718"/>
            <a:ext cx="4105655" cy="6016625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32"/>
          <p:cNvSpPr>
            <a:spLocks noGrp="1"/>
          </p:cNvSpPr>
          <p:nvPr>
            <p:ph type="pic" idx="3"/>
          </p:nvPr>
        </p:nvSpPr>
        <p:spPr>
          <a:xfrm>
            <a:off x="4193007" y="9861"/>
            <a:ext cx="3981474" cy="6016625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32"/>
          <p:cNvSpPr>
            <a:spLocks noGrp="1"/>
          </p:cNvSpPr>
          <p:nvPr>
            <p:ph type="pic" idx="4"/>
          </p:nvPr>
        </p:nvSpPr>
        <p:spPr>
          <a:xfrm>
            <a:off x="8257032" y="718"/>
            <a:ext cx="3934967" cy="6016625"/>
          </a:xfrm>
          <a:prstGeom prst="rect">
            <a:avLst/>
          </a:prstGeom>
          <a:noFill/>
          <a:ln>
            <a:noFill/>
          </a:ln>
        </p:spPr>
      </p:sp>
      <p:pic>
        <p:nvPicPr>
          <p:cNvPr id="40" name="Google Shape;40;p32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69" y="6333905"/>
            <a:ext cx="893181" cy="23984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2"/>
          <p:cNvSpPr txBox="1">
            <a:spLocks noGrp="1"/>
          </p:cNvSpPr>
          <p:nvPr>
            <p:ph type="body" idx="1"/>
          </p:nvPr>
        </p:nvSpPr>
        <p:spPr>
          <a:xfrm>
            <a:off x="1549091" y="6265697"/>
            <a:ext cx="5559671" cy="582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909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18/10/2023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8;p4">
            <a:extLst>
              <a:ext uri="{FF2B5EF4-FFF2-40B4-BE49-F238E27FC236}">
                <a16:creationId xmlns:a16="http://schemas.microsoft.com/office/drawing/2014/main" id="{D41A34FB-3682-5F1C-15EE-35025F7A55F0}"/>
              </a:ext>
            </a:extLst>
          </p:cNvPr>
          <p:cNvSpPr txBox="1">
            <a:spLocks/>
          </p:cNvSpPr>
          <p:nvPr/>
        </p:nvSpPr>
        <p:spPr>
          <a:xfrm>
            <a:off x="5917684" y="57817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200"/>
              <a:buFont typeface="Georgia"/>
              <a:buNone/>
            </a:pPr>
            <a:r>
              <a:rPr lang="en-US" sz="3200" dirty="0" err="1">
                <a:solidFill>
                  <a:schemeClr val="dk1"/>
                </a:solidFill>
                <a:latin typeface="Georgia" panose="02040502050405020303" pitchFamily="18" charset="0"/>
              </a:rPr>
              <a:t>Chival</a:t>
            </a:r>
            <a:endParaRPr lang="en-US" sz="3200" dirty="0">
              <a:solidFill>
                <a:schemeClr val="dk1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2298CB-D382-231F-0794-0707BE040E09}"/>
              </a:ext>
            </a:extLst>
          </p:cNvPr>
          <p:cNvSpPr txBox="1"/>
          <p:nvPr/>
        </p:nvSpPr>
        <p:spPr>
          <a:xfrm>
            <a:off x="5957628" y="1199939"/>
            <a:ext cx="5527939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i="1" dirty="0">
              <a:cs typeface="Arial" panose="020B0604020202020204" pitchFamily="34" charset="0"/>
            </a:endParaRPr>
          </a:p>
          <a:p>
            <a:endParaRPr lang="en-US" sz="1050" i="1" dirty="0">
              <a:cs typeface="Arial" panose="020B0604020202020204" pitchFamily="34" charset="0"/>
            </a:endParaRPr>
          </a:p>
          <a:p>
            <a:endParaRPr lang="en-US" sz="1050" i="1" dirty="0">
              <a:cs typeface="Arial" panose="020B0604020202020204" pitchFamily="34" charset="0"/>
            </a:endParaRPr>
          </a:p>
          <a:p>
            <a:endParaRPr lang="en-US" sz="1050" i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cs typeface="Arial" panose="020B0604020202020204" pitchFamily="34" charset="0"/>
              </a:rPr>
              <a:t>An accessible wall luminaire that is characterized by a pure design and sophisticated finishes</a:t>
            </a: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>
                <a:cs typeface="Arial" panose="020B0604020202020204" pitchFamily="34" charset="0"/>
              </a:rPr>
              <a:t>Comes from Chivalry and refers to the traditional historical shield of a chevalier (knight)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Pure, soft shape made of 1 folded plate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Eye for detail: no visible screws thanks to slide-on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Wide range of sophisticated finishes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Grey White Structure – blends with commonly used wall paints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Black Chrome – luxurious reflection of the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Brushed </a:t>
            </a:r>
            <a:r>
              <a:rPr lang="en-US" sz="1200" dirty="0" err="1">
                <a:cs typeface="Arial" panose="020B0604020202020204" pitchFamily="34" charset="0"/>
              </a:rPr>
              <a:t>Anodised</a:t>
            </a:r>
            <a:r>
              <a:rPr lang="en-US" sz="1200" dirty="0">
                <a:cs typeface="Arial" panose="020B0604020202020204" pitchFamily="34" charset="0"/>
              </a:rPr>
              <a:t> – rich and luxurious look and feel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Discretely positioned light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Highly efficient polycarbonate TIR lens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creates uniform up &amp; down light beam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strengthens the vertical form of the fixture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Warm dim variant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energizes during the 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creates a warm, cozy atmosphere in the evening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Driver Excluded variant enables savings when multiple fixtures are mounted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en-US" sz="1200" i="1" dirty="0">
                <a:cs typeface="Arial" panose="020B0604020202020204" pitchFamily="34" charset="0"/>
              </a:rPr>
              <a:t>Design by Frederik Delbart (BE)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</p:txBody>
      </p:sp>
      <p:pic>
        <p:nvPicPr>
          <p:cNvPr id="14" name="Picture 13" descr="A close-up of a black box&#10;&#10;Description automatically generated">
            <a:extLst>
              <a:ext uri="{FF2B5EF4-FFF2-40B4-BE49-F238E27FC236}">
                <a16:creationId xmlns:a16="http://schemas.microsoft.com/office/drawing/2014/main" id="{BFF13CD8-29E4-8058-39B2-36D526F4E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4" t="-1092" r="21512" b="269"/>
          <a:stretch/>
        </p:blipFill>
        <p:spPr>
          <a:xfrm>
            <a:off x="28353" y="918"/>
            <a:ext cx="2565709" cy="2700670"/>
          </a:xfrm>
          <a:prstGeom prst="rect">
            <a:avLst/>
          </a:prstGeom>
        </p:spPr>
      </p:pic>
      <p:pic>
        <p:nvPicPr>
          <p:cNvPr id="16" name="Picture 15" descr="A row of different colored objects&#10;&#10;Description automatically generated">
            <a:extLst>
              <a:ext uri="{FF2B5EF4-FFF2-40B4-BE49-F238E27FC236}">
                <a16:creationId xmlns:a16="http://schemas.microsoft.com/office/drawing/2014/main" id="{12AF28BE-3A04-B99D-36E5-7AC1B5264E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" t="9386" r="2899" b="9386"/>
          <a:stretch/>
        </p:blipFill>
        <p:spPr>
          <a:xfrm rot="16200000">
            <a:off x="1740482" y="3597221"/>
            <a:ext cx="4117425" cy="2368686"/>
          </a:xfrm>
          <a:prstGeom prst="rect">
            <a:avLst/>
          </a:prstGeom>
        </p:spPr>
      </p:pic>
      <p:pic>
        <p:nvPicPr>
          <p:cNvPr id="18" name="Picture 17" descr="A light fixture on a wall&#10;&#10;Description automatically generated">
            <a:extLst>
              <a:ext uri="{FF2B5EF4-FFF2-40B4-BE49-F238E27FC236}">
                <a16:creationId xmlns:a16="http://schemas.microsoft.com/office/drawing/2014/main" id="{190C751E-BCEF-F388-9D51-22A05BAE28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7" b="12009"/>
          <a:stretch/>
        </p:blipFill>
        <p:spPr>
          <a:xfrm>
            <a:off x="2614850" y="29965"/>
            <a:ext cx="2368687" cy="267162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42503F7-97F6-7CD6-2E30-76FE532312B8}"/>
              </a:ext>
            </a:extLst>
          </p:cNvPr>
          <p:cNvSpPr/>
          <p:nvPr/>
        </p:nvSpPr>
        <p:spPr>
          <a:xfrm>
            <a:off x="0" y="6101281"/>
            <a:ext cx="1654935" cy="679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0" name="Picture 19" descr="A close-up of a wall lamp&#10;&#10;Description automatically generated">
            <a:extLst>
              <a:ext uri="{FF2B5EF4-FFF2-40B4-BE49-F238E27FC236}">
                <a16:creationId xmlns:a16="http://schemas.microsoft.com/office/drawing/2014/main" id="{D93A9C66-5B2F-E4F5-25A7-41B5047A6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5" b="218"/>
          <a:stretch/>
        </p:blipFill>
        <p:spPr>
          <a:xfrm>
            <a:off x="31698" y="2722852"/>
            <a:ext cx="2565709" cy="411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4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8423</TotalTime>
  <Words>148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Werner Roelen</cp:lastModifiedBy>
  <cp:revision>67</cp:revision>
  <dcterms:created xsi:type="dcterms:W3CDTF">2023-02-13T12:06:58Z</dcterms:created>
  <dcterms:modified xsi:type="dcterms:W3CDTF">2023-10-18T13:17:00Z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