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067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7B2"/>
    <a:srgbClr val="F3C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662" autoAdjust="0"/>
  </p:normalViewPr>
  <p:slideViewPr>
    <p:cSldViewPr snapToGrid="0">
      <p:cViewPr varScale="1">
        <p:scale>
          <a:sx n="86" d="100"/>
          <a:sy n="86" d="100"/>
        </p:scale>
        <p:origin x="562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2368F-7573-4087-80D7-3F9DD4A2236B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6B79-3DA9-4589-AB21-74646F5B8F1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81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7440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EFB5-5CD8-61ED-CB82-51C26DBF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514FB-E173-8B83-073D-602B592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6D8A-3A3C-DE47-7BBC-DA8F8543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1206-EE18-F0D9-38BA-40C56AB8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3CA7C-87CF-93E7-C19F-C36A9849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468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6C63-8B51-D0C5-B59C-03931CC1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F80F-05DE-8DAF-827B-C2144D8D1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441D-2AA6-49D0-57B4-6D0EDF8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D9F1-34F0-D2F0-315A-2D7196F2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D3384-43BF-EF3A-70E8-9C96827D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045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1CB03-EE50-5F40-4DB2-D82FEC7BE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2D1AD-75C4-0177-D5B2-C616E8BE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37B30-B436-0AB0-5EB4-AD311F34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3AED-BC6C-0375-0F49-A85B4E5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55CE2-BD3B-43DE-01DB-F3812A2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6224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pictures next to each other">
  <p:cSld name="3 pictures next to each oth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2"/>
          <p:cNvSpPr>
            <a:spLocks noGrp="1"/>
          </p:cNvSpPr>
          <p:nvPr>
            <p:ph type="pic" idx="2"/>
          </p:nvPr>
        </p:nvSpPr>
        <p:spPr>
          <a:xfrm>
            <a:off x="0" y="718"/>
            <a:ext cx="4105655" cy="6016625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32"/>
          <p:cNvSpPr>
            <a:spLocks noGrp="1"/>
          </p:cNvSpPr>
          <p:nvPr>
            <p:ph type="pic" idx="3"/>
          </p:nvPr>
        </p:nvSpPr>
        <p:spPr>
          <a:xfrm>
            <a:off x="4193007" y="9861"/>
            <a:ext cx="3981474" cy="6016625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32"/>
          <p:cNvSpPr>
            <a:spLocks noGrp="1"/>
          </p:cNvSpPr>
          <p:nvPr>
            <p:ph type="pic" idx="4"/>
          </p:nvPr>
        </p:nvSpPr>
        <p:spPr>
          <a:xfrm>
            <a:off x="8257032" y="718"/>
            <a:ext cx="3934967" cy="6016625"/>
          </a:xfrm>
          <a:prstGeom prst="rect">
            <a:avLst/>
          </a:prstGeom>
          <a:noFill/>
          <a:ln>
            <a:noFill/>
          </a:ln>
        </p:spPr>
      </p:sp>
      <p:pic>
        <p:nvPicPr>
          <p:cNvPr id="40" name="Google Shape;40;p32"/>
          <p:cNvPicPr preferRelativeResize="0"/>
          <p:nvPr/>
        </p:nvPicPr>
        <p:blipFill rotWithShape="1">
          <a:blip r:embed="rId2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7769" y="6333905"/>
            <a:ext cx="893181" cy="23984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32"/>
          <p:cNvSpPr txBox="1">
            <a:spLocks noGrp="1"/>
          </p:cNvSpPr>
          <p:nvPr>
            <p:ph type="body" idx="1"/>
          </p:nvPr>
        </p:nvSpPr>
        <p:spPr>
          <a:xfrm>
            <a:off x="1549091" y="6265697"/>
            <a:ext cx="5559671" cy="582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27272"/>
              </a:lnSpc>
              <a:spcBef>
                <a:spcPts val="1000"/>
              </a:spcBef>
              <a:spcAft>
                <a:spcPts val="0"/>
              </a:spcAft>
              <a:buSzPts val="1100"/>
              <a:buFont typeface="Arial"/>
              <a:buNone/>
              <a:defRPr sz="1100" b="0" i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9095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0B54-3D77-85AF-9800-8447D7CB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A6AD1-BA40-E4CC-A274-B81D4B98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7E63-3941-4596-3E15-86622AE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A5BD-3AAF-6CFF-3754-3187EA0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5C221-1833-2A8A-BFAC-B3AACF97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57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746-45E2-8C9B-19E1-16E7A62B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C055-CD9D-85D9-B847-1E22D21CA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2DD45-74A7-A584-952C-901D25C5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B654-113C-AC5D-ECB4-4228E969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401F-F85D-0E95-F4E1-7B952ECA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7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5DA5-814A-7543-A225-C02FCE20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84FCF-DFB7-6067-7FDE-3DD76FE1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0BD01-C6A8-F3A7-2E46-37B71AF87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05644-4004-1EF7-E2C3-53236A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25B3B-3D83-0A61-69B9-2C18FE62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8785C-6AAB-5AE8-0416-7AB670B0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8761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0B59-9F2A-B3DB-2BFD-EFDB3428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7DC6-5B91-478F-B494-A20C2EBB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95907-0A2F-298F-4E09-7B5F0C444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69C0F-852F-C15A-5470-77DEE65CD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D650D-8E6B-A8FF-F2F4-DA5B4AEF5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E2D7D-5090-D28E-232D-279D09F0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500FE-E9A2-0FA2-E988-BB3D0B9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658D90-B85F-D13C-26F8-30885202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79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B424-B317-448E-E26A-38F11405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34F3-AB9B-1A75-E274-ECD15C5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CB88F-8A62-241A-FBA9-F447E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335E0-4FD0-6B3A-F87C-5F0A1A1E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3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62D6A-AC44-3FE7-46F7-6A7196AA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331E-4E67-A709-72EA-AB871A09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DFF74-B2CC-6B80-8CC2-AA9CB8C2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5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2035A-6B9A-741E-F577-65782805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61907-3B7F-7F70-C97E-0D67F851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D321F-2405-FBBA-EE32-52985391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0DD49-49BC-1942-65AD-4129E977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211F7-D33D-9F9E-A565-5A3ABE6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8A8A9-E0BB-5302-DDAB-4BC1D14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7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246-D159-1540-B127-DB0724A8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A920-2CAE-4B19-628D-C86E79C78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5D98B-6527-9F5A-AC2C-F3BBC9BE4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5A8E0-BFA6-0EA5-6A07-B6380868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56E9-505B-B652-619E-F7D164AF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B496E-E6B3-92BE-613B-40D535F2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502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D0F5-8C8C-B8AE-78DB-D1E4A71C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8DE61-CA62-670E-EC88-C7820083A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2261-36B0-2DE9-D35B-93143D6A3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F47E-9A67-436C-83D4-02CDBD3E163F}" type="datetimeFigureOut">
              <a:rPr lang="en-BE" smtClean="0"/>
              <a:t>18/10/2023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926-D5C8-B19C-069D-F3EE13FE8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987F-2EF5-6361-A2D2-0810488F7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  <p:sp>
        <p:nvSpPr>
          <p:cNvPr id="7" name="MSIPCMContentMarking" descr="{&quot;HashCode&quot;:1442100953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F2B15DDB-A49B-4A3D-AF8A-75C1589505B3}"/>
              </a:ext>
            </a:extLst>
          </p:cNvPr>
          <p:cNvSpPr txBox="1"/>
          <p:nvPr userDrawn="1"/>
        </p:nvSpPr>
        <p:spPr>
          <a:xfrm>
            <a:off x="0" y="0"/>
            <a:ext cx="75928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</a:t>
            </a:r>
            <a:endParaRPr lang="en-BE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5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48;p4">
            <a:extLst>
              <a:ext uri="{FF2B5EF4-FFF2-40B4-BE49-F238E27FC236}">
                <a16:creationId xmlns:a16="http://schemas.microsoft.com/office/drawing/2014/main" id="{D41A34FB-3682-5F1C-15EE-35025F7A55F0}"/>
              </a:ext>
            </a:extLst>
          </p:cNvPr>
          <p:cNvSpPr txBox="1">
            <a:spLocks/>
          </p:cNvSpPr>
          <p:nvPr/>
        </p:nvSpPr>
        <p:spPr>
          <a:xfrm>
            <a:off x="5917684" y="578173"/>
            <a:ext cx="4753535" cy="613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buClr>
                <a:schemeClr val="dk1"/>
              </a:buClr>
              <a:buSzPts val="3200"/>
              <a:buFont typeface="Georgia"/>
              <a:buNone/>
            </a:pPr>
            <a:r>
              <a:rPr lang="en-US" sz="3200" dirty="0" err="1">
                <a:solidFill>
                  <a:schemeClr val="dk1"/>
                </a:solidFill>
                <a:latin typeface="Georgia" panose="02040502050405020303" pitchFamily="18" charset="0"/>
              </a:rPr>
              <a:t>Chival</a:t>
            </a:r>
            <a:endParaRPr lang="en-US" sz="3200" dirty="0">
              <a:solidFill>
                <a:schemeClr val="dk1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2298CB-D382-231F-0794-0707BE040E09}"/>
              </a:ext>
            </a:extLst>
          </p:cNvPr>
          <p:cNvSpPr txBox="1"/>
          <p:nvPr/>
        </p:nvSpPr>
        <p:spPr>
          <a:xfrm>
            <a:off x="5957628" y="1199939"/>
            <a:ext cx="5527939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50" i="1" dirty="0">
              <a:cs typeface="Arial" panose="020B0604020202020204" pitchFamily="34" charset="0"/>
            </a:endParaRPr>
          </a:p>
          <a:p>
            <a:endParaRPr lang="en-US" sz="1050" i="1" dirty="0">
              <a:cs typeface="Arial" panose="020B0604020202020204" pitchFamily="34" charset="0"/>
            </a:endParaRPr>
          </a:p>
          <a:p>
            <a:endParaRPr lang="en-US" sz="1050" i="1" dirty="0">
              <a:cs typeface="Arial" panose="020B0604020202020204" pitchFamily="34" charset="0"/>
            </a:endParaRPr>
          </a:p>
          <a:p>
            <a:endParaRPr lang="en-US" sz="1050" i="1" dirty="0"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Reason of existence</a:t>
            </a:r>
          </a:p>
          <a:p>
            <a:r>
              <a:rPr lang="en-US" sz="1200" dirty="0">
                <a:cs typeface="Arial" panose="020B0604020202020204" pitchFamily="34" charset="0"/>
              </a:rPr>
              <a:t>An accessible wall luminaire that is characterized by a pure design and sophisticated finishes</a:t>
            </a:r>
          </a:p>
          <a:p>
            <a:endParaRPr lang="en-US" sz="1400" b="1" dirty="0"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What’s in a name</a:t>
            </a:r>
          </a:p>
          <a:p>
            <a:r>
              <a:rPr lang="en-US" sz="1200" dirty="0">
                <a:cs typeface="Arial" panose="020B0604020202020204" pitchFamily="34" charset="0"/>
              </a:rPr>
              <a:t>Comes from Chivalry and refers to the traditional historical shield of a chevalier (knight)</a:t>
            </a:r>
          </a:p>
          <a:p>
            <a:endParaRPr lang="en-US" sz="1200" dirty="0"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Key features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Pure, soft shape made of 1 folded plate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Eye for detail: no visible screws thanks to slide-on housing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Wide range of sophisticated finishes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Grey White Structure – blends with commonly used wall paints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Black Chrome – luxurious reflection of the space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Brushed </a:t>
            </a:r>
            <a:r>
              <a:rPr lang="en-US" sz="1200" dirty="0" err="1">
                <a:cs typeface="Arial" panose="020B0604020202020204" pitchFamily="34" charset="0"/>
              </a:rPr>
              <a:t>Anodised</a:t>
            </a:r>
            <a:r>
              <a:rPr lang="en-US" sz="1200" dirty="0">
                <a:cs typeface="Arial" panose="020B0604020202020204" pitchFamily="34" charset="0"/>
              </a:rPr>
              <a:t> – rich and luxurious look and feel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Discretely positioned light 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Highly efficient polycarbonate TIR lens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creates uniform up &amp; down light beam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strengthens the vertical form of the fixture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Warm dim variant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energizes during the day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creates a warm, cozy atmosphere in the evening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Driver Excluded variant enables savings when multiple fixtures are mounted</a:t>
            </a:r>
          </a:p>
          <a:p>
            <a:endParaRPr lang="en-US" sz="1200" dirty="0">
              <a:cs typeface="Arial" panose="020B0604020202020204" pitchFamily="34" charset="0"/>
            </a:endParaRPr>
          </a:p>
          <a:p>
            <a:r>
              <a:rPr lang="en-US" sz="1200" i="1" dirty="0">
                <a:cs typeface="Arial" panose="020B0604020202020204" pitchFamily="34" charset="0"/>
              </a:rPr>
              <a:t>Design by Frederik Delbart (BE)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cs typeface="Arial" panose="020B0604020202020204" pitchFamily="34" charset="0"/>
            </a:endParaRPr>
          </a:p>
          <a:p>
            <a:endParaRPr lang="en-US" sz="1200" dirty="0">
              <a:cs typeface="Arial" panose="020B0604020202020204" pitchFamily="34" charset="0"/>
            </a:endParaRPr>
          </a:p>
        </p:txBody>
      </p:sp>
      <p:pic>
        <p:nvPicPr>
          <p:cNvPr id="14" name="Picture 13" descr="A close-up of a black box&#10;&#10;Description automatically generated">
            <a:extLst>
              <a:ext uri="{FF2B5EF4-FFF2-40B4-BE49-F238E27FC236}">
                <a16:creationId xmlns:a16="http://schemas.microsoft.com/office/drawing/2014/main" id="{BFF13CD8-29E4-8058-39B2-36D526F4EC5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84" t="-1092" r="21512" b="269"/>
          <a:stretch/>
        </p:blipFill>
        <p:spPr>
          <a:xfrm>
            <a:off x="28353" y="918"/>
            <a:ext cx="2565709" cy="2700670"/>
          </a:xfrm>
          <a:prstGeom prst="rect">
            <a:avLst/>
          </a:prstGeom>
        </p:spPr>
      </p:pic>
      <p:pic>
        <p:nvPicPr>
          <p:cNvPr id="16" name="Picture 15" descr="A row of different colored objects&#10;&#10;Description automatically generated">
            <a:extLst>
              <a:ext uri="{FF2B5EF4-FFF2-40B4-BE49-F238E27FC236}">
                <a16:creationId xmlns:a16="http://schemas.microsoft.com/office/drawing/2014/main" id="{12AF28BE-3A04-B99D-36E5-7AC1B5264E5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9" t="9386" r="2899" b="9386"/>
          <a:stretch/>
        </p:blipFill>
        <p:spPr>
          <a:xfrm rot="16200000">
            <a:off x="1740482" y="3597221"/>
            <a:ext cx="4117425" cy="2368686"/>
          </a:xfrm>
          <a:prstGeom prst="rect">
            <a:avLst/>
          </a:prstGeom>
        </p:spPr>
      </p:pic>
      <p:pic>
        <p:nvPicPr>
          <p:cNvPr id="18" name="Picture 17" descr="A light fixture on a wall&#10;&#10;Description automatically generated">
            <a:extLst>
              <a:ext uri="{FF2B5EF4-FFF2-40B4-BE49-F238E27FC236}">
                <a16:creationId xmlns:a16="http://schemas.microsoft.com/office/drawing/2014/main" id="{190C751E-BCEF-F388-9D51-22A05BAE281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27" b="12009"/>
          <a:stretch/>
        </p:blipFill>
        <p:spPr>
          <a:xfrm>
            <a:off x="2614850" y="29965"/>
            <a:ext cx="2368687" cy="2671623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B42503F7-97F6-7CD6-2E30-76FE532312B8}"/>
              </a:ext>
            </a:extLst>
          </p:cNvPr>
          <p:cNvSpPr/>
          <p:nvPr/>
        </p:nvSpPr>
        <p:spPr>
          <a:xfrm>
            <a:off x="0" y="6101281"/>
            <a:ext cx="1654935" cy="679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pic>
        <p:nvPicPr>
          <p:cNvPr id="20" name="Picture 19" descr="A close-up of a wall lamp&#10;&#10;Description automatically generated">
            <a:extLst>
              <a:ext uri="{FF2B5EF4-FFF2-40B4-BE49-F238E27FC236}">
                <a16:creationId xmlns:a16="http://schemas.microsoft.com/office/drawing/2014/main" id="{D93A9C66-5B2F-E4F5-25A7-41B5047A698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05" b="218"/>
          <a:stretch/>
        </p:blipFill>
        <p:spPr>
          <a:xfrm>
            <a:off x="31698" y="2722852"/>
            <a:ext cx="2565709" cy="4117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343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8423</TotalTime>
  <Words>148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IP&amp;S Visit @ Modular</dc:title>
  <dc:creator>Astrid De Couvreur</dc:creator>
  <cp:lastModifiedBy>Werner Roelen</cp:lastModifiedBy>
  <cp:revision>67</cp:revision>
  <dcterms:created xsi:type="dcterms:W3CDTF">2023-02-13T12:06:58Z</dcterms:created>
  <dcterms:modified xsi:type="dcterms:W3CDTF">2023-10-18T13:17:00Z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f7727a-510c-40ce-a418-7fdfc8e6513f_Enabled">
    <vt:lpwstr>true</vt:lpwstr>
  </property>
  <property fmtid="{D5CDD505-2E9C-101B-9397-08002B2CF9AE}" pid="3" name="MSIP_Label_00f7727a-510c-40ce-a418-7fdfc8e6513f_SetDate">
    <vt:lpwstr>2023-06-23T09:25:52Z</vt:lpwstr>
  </property>
  <property fmtid="{D5CDD505-2E9C-101B-9397-08002B2CF9AE}" pid="4" name="MSIP_Label_00f7727a-510c-40ce-a418-7fdfc8e6513f_Method">
    <vt:lpwstr>Standard</vt:lpwstr>
  </property>
  <property fmtid="{D5CDD505-2E9C-101B-9397-08002B2CF9AE}" pid="5" name="MSIP_Label_00f7727a-510c-40ce-a418-7fdfc8e6513f_Name">
    <vt:lpwstr>Classified (without encryption)</vt:lpwstr>
  </property>
  <property fmtid="{D5CDD505-2E9C-101B-9397-08002B2CF9AE}" pid="6" name="MSIP_Label_00f7727a-510c-40ce-a418-7fdfc8e6513f_SiteId">
    <vt:lpwstr>75b2f54b-feff-400d-8e0b-67102edb9a23</vt:lpwstr>
  </property>
  <property fmtid="{D5CDD505-2E9C-101B-9397-08002B2CF9AE}" pid="7" name="MSIP_Label_00f7727a-510c-40ce-a418-7fdfc8e6513f_ActionId">
    <vt:lpwstr>826d3599-7ac7-4768-953f-a1b077107c5f</vt:lpwstr>
  </property>
  <property fmtid="{D5CDD505-2E9C-101B-9397-08002B2CF9AE}" pid="8" name="MSIP_Label_00f7727a-510c-40ce-a418-7fdfc8e6513f_ContentBits">
    <vt:lpwstr>1</vt:lpwstr>
  </property>
</Properties>
</file>