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5662" autoAdjust="0"/>
  </p:normalViewPr>
  <p:slideViewPr>
    <p:cSldViewPr snapToGrid="0">
      <p:cViewPr varScale="1">
        <p:scale>
          <a:sx n="99" d="100"/>
          <a:sy n="99" d="100"/>
        </p:scale>
        <p:origin x="9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2069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10/04/2024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8;p4">
            <a:extLst>
              <a:ext uri="{FF2B5EF4-FFF2-40B4-BE49-F238E27FC236}">
                <a16:creationId xmlns:a16="http://schemas.microsoft.com/office/drawing/2014/main" id="{23230DB8-CBCF-B7A9-E9AB-459047477315}"/>
              </a:ext>
            </a:extLst>
          </p:cNvPr>
          <p:cNvSpPr txBox="1">
            <a:spLocks/>
          </p:cNvSpPr>
          <p:nvPr/>
        </p:nvSpPr>
        <p:spPr>
          <a:xfrm>
            <a:off x="6265374" y="314847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>
                <a:solidFill>
                  <a:schemeClr val="dk1"/>
                </a:solidFill>
              </a:rPr>
              <a:t>Medard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511CAF-AA3C-B064-6328-9495120EA19B}"/>
              </a:ext>
            </a:extLst>
          </p:cNvPr>
          <p:cNvSpPr txBox="1"/>
          <p:nvPr/>
        </p:nvSpPr>
        <p:spPr>
          <a:xfrm>
            <a:off x="6265374" y="1271767"/>
            <a:ext cx="5655671" cy="4972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Adjustable, cylindrical luminaire that has hardly any limitations in terms of application.</a:t>
            </a:r>
          </a:p>
          <a:p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endParaRPr lang="en-US" sz="16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Key features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Rounded, accessible 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Powerful lumen package given its compact size</a:t>
            </a: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Matt black inner ring ensures optimal visual comfort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Highly flexible h360° v360°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2 sizes, 2 outputs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Broad application field by different variants: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Semi-r</a:t>
            </a:r>
            <a:r>
              <a:rPr lang="en-US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ecessed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Recessed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Surface DI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Jack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Track 230V | 48V</a:t>
            </a:r>
          </a:p>
          <a:p>
            <a:pPr lvl="1"/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pPr lvl="1"/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pPr lvl="1"/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pPr lvl="1"/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pPr marL="5715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2C7B2"/>
              </a:buClr>
              <a:buSzPts val="1400"/>
            </a:pPr>
            <a:r>
              <a:rPr lang="en-US" sz="1200" i="1" dirty="0">
                <a:solidFill>
                  <a:schemeClr val="dk1"/>
                </a:solidFill>
                <a:latin typeface="Freight-text-pro"/>
              </a:rPr>
              <a:t>Designed by Basten Leijh</a:t>
            </a:r>
            <a:endParaRPr lang="en-US" sz="1050" dirty="0">
              <a:solidFill>
                <a:schemeClr val="dk1"/>
              </a:solidFill>
              <a:latin typeface="Freight-text-pro"/>
            </a:endParaRPr>
          </a:p>
          <a:p>
            <a:endParaRPr lang="en-US" sz="1400" dirty="0">
              <a:cs typeface="Arial" panose="020B0604020202020204" pitchFamily="34" charset="0"/>
            </a:endParaRPr>
          </a:p>
        </p:txBody>
      </p:sp>
      <p:pic>
        <p:nvPicPr>
          <p:cNvPr id="3" name="Content Placeholder 4">
            <a:extLst>
              <a:ext uri="{FF2B5EF4-FFF2-40B4-BE49-F238E27FC236}">
                <a16:creationId xmlns:a16="http://schemas.microsoft.com/office/drawing/2014/main" id="{C2BEC4F1-8226-B58D-511E-ABD779DA15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47264" y="6078755"/>
            <a:ext cx="369683" cy="72183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714AF9-194E-D62C-0DE5-A8931D6A88C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9020"/>
          <a:stretch/>
        </p:blipFill>
        <p:spPr>
          <a:xfrm>
            <a:off x="11192692" y="6091633"/>
            <a:ext cx="554572" cy="70895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DE0BFC0-FBC7-808D-BF8A-2234D22FCC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5" b="23357"/>
          <a:stretch/>
        </p:blipFill>
        <p:spPr bwMode="auto">
          <a:xfrm>
            <a:off x="-15904" y="5565813"/>
            <a:ext cx="3060295" cy="1305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6AEAE2B-1A39-57E6-9807-6D1975FE18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45" b="10884"/>
          <a:stretch/>
        </p:blipFill>
        <p:spPr bwMode="auto">
          <a:xfrm>
            <a:off x="3063708" y="4456090"/>
            <a:ext cx="2468451" cy="2401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C4B167F7-ABD1-40AD-3DF2-57EE76800A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08" b="23305"/>
          <a:stretch/>
        </p:blipFill>
        <p:spPr bwMode="auto">
          <a:xfrm>
            <a:off x="3063708" y="2736759"/>
            <a:ext cx="2468451" cy="170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D2C99030-FE65-F2CF-336B-6ED95B17E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63"/>
          <a:stretch/>
        </p:blipFill>
        <p:spPr bwMode="auto">
          <a:xfrm>
            <a:off x="0" y="0"/>
            <a:ext cx="3044391" cy="129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1A23ECB7-80AE-2356-DCA6-F5711AB30A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44" b="16949"/>
          <a:stretch/>
        </p:blipFill>
        <p:spPr bwMode="auto">
          <a:xfrm>
            <a:off x="0" y="1305065"/>
            <a:ext cx="3044391" cy="141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F787E743-2167-509B-8C02-C4CDD21AA4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78" t="494" r="6098" b="33997"/>
          <a:stretch/>
        </p:blipFill>
        <p:spPr bwMode="auto">
          <a:xfrm>
            <a:off x="-15904" y="2736759"/>
            <a:ext cx="3060295" cy="170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2A841668-CC18-3119-E197-B5F59704FA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880"/>
          <a:stretch/>
        </p:blipFill>
        <p:spPr bwMode="auto">
          <a:xfrm>
            <a:off x="-15904" y="4456090"/>
            <a:ext cx="3060295" cy="1096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316E912A-1395-AF47-1B34-1243AD4D79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29" b="9640"/>
          <a:stretch/>
        </p:blipFill>
        <p:spPr bwMode="auto">
          <a:xfrm>
            <a:off x="3060294" y="-6439"/>
            <a:ext cx="2468451" cy="1305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CA4665A5-C1CC-A58C-5B5F-09D50BDA4E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04" t="11826" r="15434" b="30879"/>
          <a:stretch/>
        </p:blipFill>
        <p:spPr bwMode="auto">
          <a:xfrm>
            <a:off x="3060295" y="1320015"/>
            <a:ext cx="2468450" cy="1403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598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8302</TotalTime>
  <Words>70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Freight-text-pro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63</cp:revision>
  <dcterms:created xsi:type="dcterms:W3CDTF">2023-02-13T12:06:58Z</dcterms:created>
  <dcterms:modified xsi:type="dcterms:W3CDTF">2024-04-10T07:42:52Z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