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06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44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next to each other">
  <p:cSld name="3 pictures next to each oth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>
            <a:spLocks noGrp="1"/>
          </p:cNvSpPr>
          <p:nvPr>
            <p:ph type="pic" idx="2"/>
          </p:nvPr>
        </p:nvSpPr>
        <p:spPr>
          <a:xfrm>
            <a:off x="0" y="718"/>
            <a:ext cx="4105655" cy="6016625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32"/>
          <p:cNvSpPr>
            <a:spLocks noGrp="1"/>
          </p:cNvSpPr>
          <p:nvPr>
            <p:ph type="pic" idx="3"/>
          </p:nvPr>
        </p:nvSpPr>
        <p:spPr>
          <a:xfrm>
            <a:off x="4193007" y="9861"/>
            <a:ext cx="3981474" cy="6016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32"/>
          <p:cNvSpPr>
            <a:spLocks noGrp="1"/>
          </p:cNvSpPr>
          <p:nvPr>
            <p:ph type="pic" idx="4"/>
          </p:nvPr>
        </p:nvSpPr>
        <p:spPr>
          <a:xfrm>
            <a:off x="8257032" y="718"/>
            <a:ext cx="3934967" cy="6016625"/>
          </a:xfrm>
          <a:prstGeom prst="rect">
            <a:avLst/>
          </a:prstGeom>
          <a:noFill/>
          <a:ln>
            <a:noFill/>
          </a:ln>
        </p:spPr>
      </p:sp>
      <p:pic>
        <p:nvPicPr>
          <p:cNvPr id="40" name="Google Shape;40;p32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69" y="6333905"/>
            <a:ext cx="893181" cy="239843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2"/>
          <p:cNvSpPr txBox="1">
            <a:spLocks noGrp="1"/>
          </p:cNvSpPr>
          <p:nvPr>
            <p:ph type="body" idx="1"/>
          </p:nvPr>
        </p:nvSpPr>
        <p:spPr>
          <a:xfrm>
            <a:off x="1549091" y="6265697"/>
            <a:ext cx="5559671" cy="582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909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08/01/2024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ight in a circle&#10;&#10;Description automatically generated">
            <a:extLst>
              <a:ext uri="{FF2B5EF4-FFF2-40B4-BE49-F238E27FC236}">
                <a16:creationId xmlns:a16="http://schemas.microsoft.com/office/drawing/2014/main" id="{5F66CE5D-597D-AF5B-AAC4-3BD7762370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52" y="-18989"/>
            <a:ext cx="3030821" cy="3484005"/>
          </a:xfrm>
          <a:prstGeom prst="rect">
            <a:avLst/>
          </a:prstGeom>
        </p:spPr>
      </p:pic>
      <p:pic>
        <p:nvPicPr>
          <p:cNvPr id="5" name="Picture 4" descr="A white triangle with a light shining on it&#10;&#10;Description automatically generated">
            <a:extLst>
              <a:ext uri="{FF2B5EF4-FFF2-40B4-BE49-F238E27FC236}">
                <a16:creationId xmlns:a16="http://schemas.microsoft.com/office/drawing/2014/main" id="{897F219C-2553-FEEC-D1B4-4F2E40F6BC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9" r="339" b="3579"/>
          <a:stretch/>
        </p:blipFill>
        <p:spPr>
          <a:xfrm>
            <a:off x="3026757" y="0"/>
            <a:ext cx="3034703" cy="3465016"/>
          </a:xfrm>
          <a:prstGeom prst="rect">
            <a:avLst/>
          </a:prstGeom>
        </p:spPr>
      </p:pic>
      <p:sp>
        <p:nvSpPr>
          <p:cNvPr id="6" name="Google Shape;148;p4">
            <a:extLst>
              <a:ext uri="{FF2B5EF4-FFF2-40B4-BE49-F238E27FC236}">
                <a16:creationId xmlns:a16="http://schemas.microsoft.com/office/drawing/2014/main" id="{CED4E7CB-A765-92C0-9F74-4071F6A20BF0}"/>
              </a:ext>
            </a:extLst>
          </p:cNvPr>
          <p:cNvSpPr txBox="1">
            <a:spLocks/>
          </p:cNvSpPr>
          <p:nvPr/>
        </p:nvSpPr>
        <p:spPr>
          <a:xfrm>
            <a:off x="6600264" y="578173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Georgia"/>
              <a:buNone/>
            </a:pPr>
            <a:r>
              <a:rPr lang="en-US" sz="3200" dirty="0">
                <a:solidFill>
                  <a:schemeClr val="dk1"/>
                </a:solidFill>
                <a:latin typeface="Georgia" panose="02040502050405020303" pitchFamily="18" charset="0"/>
              </a:rPr>
              <a:t>Impulse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F2A8F-FFB1-1247-C320-E7F7BC8C29B6}"/>
              </a:ext>
            </a:extLst>
          </p:cNvPr>
          <p:cNvSpPr txBox="1"/>
          <p:nvPr/>
        </p:nvSpPr>
        <p:spPr>
          <a:xfrm>
            <a:off x="6640208" y="1199939"/>
            <a:ext cx="5527939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i="1" dirty="0">
              <a:cs typeface="Arial" panose="020B0604020202020204" pitchFamily="34" charset="0"/>
            </a:endParaRPr>
          </a:p>
          <a:p>
            <a:endParaRPr lang="en-US" sz="1050" i="1" dirty="0">
              <a:cs typeface="Arial" panose="020B0604020202020204" pitchFamily="34" charset="0"/>
            </a:endParaRPr>
          </a:p>
          <a:p>
            <a:endParaRPr lang="en-US" sz="140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cs typeface="Arial" panose="020B0604020202020204" pitchFamily="34" charset="0"/>
              </a:rPr>
              <a:t>Ode to the very essence of illumination by creating a dialogue between light and shadow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>
                <a:cs typeface="Arial" panose="020B0604020202020204" pitchFamily="34" charset="0"/>
              </a:rPr>
              <a:t>Refers to a rhythmic pulsing light effect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Key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2 monolithic shapes that become poetic pieces as they are turned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Gradient of shadows on the wall mimic the round or square designs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4 meticulously positioned LEDs cast the ripples of light equally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Razor-sharp edges delineate the shadow lines on the wall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Black LED PCB is covered by a transparent </a:t>
            </a:r>
            <a:r>
              <a:rPr lang="en-US" sz="1200" dirty="0" err="1">
                <a:cs typeface="Arial" panose="020B0604020202020204" pitchFamily="34" charset="0"/>
              </a:rPr>
              <a:t>parylene</a:t>
            </a:r>
            <a:r>
              <a:rPr lang="en-US" sz="1200" dirty="0">
                <a:cs typeface="Arial" panose="020B0604020202020204" pitchFamily="34" charset="0"/>
              </a:rPr>
              <a:t> coating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Protects against dust and facilitates cleaning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Driver Excluded variant is IP54 rated → use in humid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Structured powder painted finishes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Black Structure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Grey White Structure – blends with commonly used wall paints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Magnet mounting for </a:t>
            </a:r>
            <a:r>
              <a:rPr lang="en-US" sz="1200">
                <a:cs typeface="Arial" panose="020B0604020202020204" pitchFamily="34" charset="0"/>
              </a:rPr>
              <a:t>easy installation</a:t>
            </a:r>
            <a:endParaRPr lang="en-US" sz="12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Discrete fixation screw for theft-protection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Driver Excluded variant enables savings when multiple fixtures are mounted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r>
              <a:rPr lang="en-US" sz="1200" i="1" dirty="0">
                <a:cs typeface="Arial" panose="020B0604020202020204" pitchFamily="34" charset="0"/>
              </a:rPr>
              <a:t>Design by Maarten De </a:t>
            </a:r>
            <a:r>
              <a:rPr lang="en-US" sz="1200" i="1" dirty="0" err="1">
                <a:cs typeface="Arial" panose="020B0604020202020204" pitchFamily="34" charset="0"/>
              </a:rPr>
              <a:t>Ceulaer</a:t>
            </a:r>
            <a:r>
              <a:rPr lang="en-US" sz="1200" i="1" dirty="0">
                <a:cs typeface="Arial" panose="020B0604020202020204" pitchFamily="34" charset="0"/>
              </a:rPr>
              <a:t> (BE)</a:t>
            </a:r>
          </a:p>
        </p:txBody>
      </p:sp>
      <p:pic>
        <p:nvPicPr>
          <p:cNvPr id="9" name="Picture 8" descr="A white cube on a white wall&#10;&#10;Description automatically generated">
            <a:extLst>
              <a:ext uri="{FF2B5EF4-FFF2-40B4-BE49-F238E27FC236}">
                <a16:creationId xmlns:a16="http://schemas.microsoft.com/office/drawing/2014/main" id="{13497BAC-4A04-1E73-9867-1111C3C9387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33845" y="3482967"/>
            <a:ext cx="3030819" cy="3375033"/>
          </a:xfrm>
          <a:prstGeom prst="rect">
            <a:avLst/>
          </a:prstGeom>
        </p:spPr>
      </p:pic>
      <p:pic>
        <p:nvPicPr>
          <p:cNvPr id="10" name="Picture 9" descr="A black circle with a half of the top&#10;&#10;Description automatically generated with medium confidence">
            <a:extLst>
              <a:ext uri="{FF2B5EF4-FFF2-40B4-BE49-F238E27FC236}">
                <a16:creationId xmlns:a16="http://schemas.microsoft.com/office/drawing/2014/main" id="{BB9F1A87-06EC-70A3-A6DA-315B4BAE718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52" y="3482969"/>
            <a:ext cx="3030820" cy="337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4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8428</TotalTime>
  <Words>146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63</cp:revision>
  <dcterms:created xsi:type="dcterms:W3CDTF">2023-02-13T12:06:58Z</dcterms:created>
  <dcterms:modified xsi:type="dcterms:W3CDTF">2024-01-08T14:27:45Z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