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067" r:id="rId2"/>
  </p:sldIdLst>
  <p:sldSz cx="12192000" cy="6858000"/>
  <p:notesSz cx="6858000" cy="9144000"/>
  <p:defaultTextStyle>
    <a:defPPr>
      <a:defRPr lang="en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2C7B2"/>
    <a:srgbClr val="F3CD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5662" autoAdjust="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B2368F-7573-4087-80D7-3F9DD4A2236B}" type="datetimeFigureOut">
              <a:rPr lang="en-BE" smtClean="0"/>
              <a:t>08/01/2024</a:t>
            </a:fld>
            <a:endParaRPr lang="en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B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F06B79-3DA9-4589-AB21-74646F5B8F17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428108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" name="Google Shape;158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674400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B1EFB5-5CD8-61ED-CB82-51C26DBF62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B514FB-E173-8B83-073D-602B592A3A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8E6D8A-3A3C-DE47-7BBC-DA8F85437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08/01/2024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501206-EE18-F0D9-38BA-40C56AB80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53CA7C-87CF-93E7-C19F-C36A98490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934680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096C63-8B51-D0C5-B59C-03931CC10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C0F80F-05DE-8DAF-827B-C2144D8D1D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1E441D-2AA6-49D0-57B4-6D0EDF801E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08/01/2024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B5D9F1-34F0-D2F0-315A-2D7196F21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3D3384-43BF-EF3A-70E8-9C96827DE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270452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811CB03-EE50-5F40-4DB2-D82FEC7BE6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C2D1AD-75C4-0177-D5B2-C616E8BEB1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837B30-B436-0AB0-5EB4-AD311F34F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08/01/2024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BB3AED-BC6C-0375-0F49-A85B4E5C03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C55CE2-BD3B-43DE-01DB-F3812A2F3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42622443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pictures next to each other">
  <p:cSld name="3 pictures next to each other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32"/>
          <p:cNvSpPr>
            <a:spLocks noGrp="1"/>
          </p:cNvSpPr>
          <p:nvPr>
            <p:ph type="pic" idx="2"/>
          </p:nvPr>
        </p:nvSpPr>
        <p:spPr>
          <a:xfrm>
            <a:off x="0" y="718"/>
            <a:ext cx="4105655" cy="6016625"/>
          </a:xfrm>
          <a:prstGeom prst="rect">
            <a:avLst/>
          </a:prstGeom>
          <a:noFill/>
          <a:ln>
            <a:noFill/>
          </a:ln>
        </p:spPr>
      </p:sp>
      <p:sp>
        <p:nvSpPr>
          <p:cNvPr id="38" name="Google Shape;38;p32"/>
          <p:cNvSpPr>
            <a:spLocks noGrp="1"/>
          </p:cNvSpPr>
          <p:nvPr>
            <p:ph type="pic" idx="3"/>
          </p:nvPr>
        </p:nvSpPr>
        <p:spPr>
          <a:xfrm>
            <a:off x="4193007" y="9861"/>
            <a:ext cx="3981474" cy="6016625"/>
          </a:xfrm>
          <a:prstGeom prst="rect">
            <a:avLst/>
          </a:prstGeom>
          <a:noFill/>
          <a:ln>
            <a:noFill/>
          </a:ln>
        </p:spPr>
      </p:sp>
      <p:sp>
        <p:nvSpPr>
          <p:cNvPr id="39" name="Google Shape;39;p32"/>
          <p:cNvSpPr>
            <a:spLocks noGrp="1"/>
          </p:cNvSpPr>
          <p:nvPr>
            <p:ph type="pic" idx="4"/>
          </p:nvPr>
        </p:nvSpPr>
        <p:spPr>
          <a:xfrm>
            <a:off x="8257032" y="718"/>
            <a:ext cx="3934967" cy="6016625"/>
          </a:xfrm>
          <a:prstGeom prst="rect">
            <a:avLst/>
          </a:prstGeom>
          <a:noFill/>
          <a:ln>
            <a:noFill/>
          </a:ln>
        </p:spPr>
      </p:sp>
      <p:pic>
        <p:nvPicPr>
          <p:cNvPr id="40" name="Google Shape;40;p32"/>
          <p:cNvPicPr preferRelativeResize="0"/>
          <p:nvPr/>
        </p:nvPicPr>
        <p:blipFill rotWithShape="1">
          <a:blip r:embed="rId2" cstate="print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17769" y="6333905"/>
            <a:ext cx="893181" cy="239843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Google Shape;41;p32"/>
          <p:cNvSpPr txBox="1">
            <a:spLocks noGrp="1"/>
          </p:cNvSpPr>
          <p:nvPr>
            <p:ph type="body" idx="1"/>
          </p:nvPr>
        </p:nvSpPr>
        <p:spPr>
          <a:xfrm>
            <a:off x="1549091" y="6265697"/>
            <a:ext cx="5559671" cy="5824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227272"/>
              </a:lnSpc>
              <a:spcBef>
                <a:spcPts val="1000"/>
              </a:spcBef>
              <a:spcAft>
                <a:spcPts val="0"/>
              </a:spcAft>
              <a:buSzPts val="1100"/>
              <a:buFont typeface="Arial"/>
              <a:buNone/>
              <a:defRPr sz="1100" b="0" i="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69095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B60B54-3D77-85AF-9800-8447D7CB90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AA6AD1-BA40-E4CC-A274-B81D4B98B5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677E63-3941-4596-3E15-86622AEF7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08/01/2024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1BA5BD-3AAF-6CFF-3754-3187EA0E8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85C221-1833-2A8A-BFAC-B3AACF97C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674576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A8A746-45E2-8C9B-19E1-16E7A62BF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C9C055-CD9D-85D9-B847-1E22D21CAE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12DD45-74A7-A584-952C-901D25C5E6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08/01/2024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B4B654-113C-AC5D-ECB4-4228E9696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DC401F-F85D-0E95-F4E1-7B952ECA2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677868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3C5DA5-814A-7543-A225-C02FCE2034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E84FCF-DFB7-6067-7FDE-3DD76FE115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50BD01-C6A8-F3A7-2E46-37B71AF87D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105644-4004-1EF7-E2C3-53236AA828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08/01/2024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725B3B-3D83-0A61-69B9-2C18FE627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58785C-6AAB-5AE8-0416-7AB670B0F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487615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80B59-9F2A-B3DB-2BFD-EFDB3428E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7C7DC6-5B91-478F-B494-A20C2EBB64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795907-0A2F-298F-4E09-7B5F0C444B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D69C0F-852F-C15A-5470-77DEE65CD1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1AD650D-8E6B-A8FF-F2F4-DA5B4AEF5F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1EE2D7D-5090-D28E-232D-279D09F065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08/01/2024</a:t>
            </a:fld>
            <a:endParaRPr lang="en-B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91500FE-E9A2-0FA2-E988-BB3D0B95E1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4658D90-B85F-D13C-26F8-30885202EF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287988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21B424-B317-448E-E26A-38F1140552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87434F3-AB9B-1A75-E274-ECD15C55EC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08/01/2024</a:t>
            </a:fld>
            <a:endParaRPr lang="en-B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5CB88F-8A62-241A-FBA9-F447E2A48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9335E0-4FD0-6B3A-F87C-5F0A1A1EC0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753403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D462D6A-AC44-3FE7-46F7-6A7196AA30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08/01/2024</a:t>
            </a:fld>
            <a:endParaRPr lang="en-B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55331E-4E67-A709-72EA-AB871A098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6DFF74-B2CC-6B80-8CC2-AA9CB8C2E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410549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52035A-6B9A-741E-F577-657828054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F61907-3B7F-7F70-C97E-0D67F8517B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DD321F-2405-FBBA-EE32-52985391F3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B0DD49-49BC-1942-65AD-4129E977FF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08/01/2024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3211F7-D33D-9F9E-A565-5A3ABE6F78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38A8A9-E0BB-5302-DDAB-4BC1D14E5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79750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35B246-D159-1540-B127-DB0724A8EE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EEAA920-2CAE-4B19-628D-C86E79C78D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05D98B-6527-9F5A-AC2C-F3BBC9BE45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A5A8E0-BFA6-0EA5-6A07-B6380868B3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08/01/2024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BB56E9-505B-B652-619E-F7D164AF83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8B496E-E6B3-92BE-613B-40D535F2C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95021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EACD0F5-8C8C-B8AE-78DB-D1E4A71CFF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A8DE61-CA62-670E-EC88-C7820083A7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E32261-36B0-2DE9-D35B-93143D6A39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F6F47E-9A67-436C-83D4-02CDBD3E163F}" type="datetimeFigureOut">
              <a:rPr lang="en-BE" smtClean="0"/>
              <a:t>08/01/2024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576926-D5C8-B19C-069D-F3EE13FE89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60987F-2EF5-6361-A2D2-0810488F7F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  <p:sp>
        <p:nvSpPr>
          <p:cNvPr id="7" name="MSIPCMContentMarking" descr="{&quot;HashCode&quot;:1442100953,&quot;Placement&quot;:&quot;Header&quot;,&quot;Top&quot;:0.0,&quot;Left&quot;:0.0,&quot;SlideWidth&quot;:960,&quot;SlideHeight&quot;:540}">
            <a:extLst>
              <a:ext uri="{FF2B5EF4-FFF2-40B4-BE49-F238E27FC236}">
                <a16:creationId xmlns:a16="http://schemas.microsoft.com/office/drawing/2014/main" id="{F2B15DDB-A49B-4A3D-AF8A-75C1589505B3}"/>
              </a:ext>
            </a:extLst>
          </p:cNvPr>
          <p:cNvSpPr txBox="1"/>
          <p:nvPr userDrawn="1"/>
        </p:nvSpPr>
        <p:spPr>
          <a:xfrm>
            <a:off x="0" y="0"/>
            <a:ext cx="759286" cy="2623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 sz="1000">
                <a:solidFill>
                  <a:srgbClr val="000000"/>
                </a:solidFill>
                <a:latin typeface="Calibri" panose="020F0502020204030204" pitchFamily="34" charset="0"/>
              </a:rPr>
              <a:t>Classified</a:t>
            </a:r>
            <a:endParaRPr lang="en-BE" sz="10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5250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light in a circle&#10;&#10;Description automatically generated">
            <a:extLst>
              <a:ext uri="{FF2B5EF4-FFF2-40B4-BE49-F238E27FC236}">
                <a16:creationId xmlns:a16="http://schemas.microsoft.com/office/drawing/2014/main" id="{5F66CE5D-597D-AF5B-AAC4-3BD776237027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1152" y="-18989"/>
            <a:ext cx="3030821" cy="3484005"/>
          </a:xfrm>
          <a:prstGeom prst="rect">
            <a:avLst/>
          </a:prstGeom>
        </p:spPr>
      </p:pic>
      <p:pic>
        <p:nvPicPr>
          <p:cNvPr id="5" name="Picture 4" descr="A white triangle with a light shining on it&#10;&#10;Description automatically generated">
            <a:extLst>
              <a:ext uri="{FF2B5EF4-FFF2-40B4-BE49-F238E27FC236}">
                <a16:creationId xmlns:a16="http://schemas.microsoft.com/office/drawing/2014/main" id="{897F219C-2553-FEEC-D1B4-4F2E40F6BC31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339" r="339" b="3579"/>
          <a:stretch/>
        </p:blipFill>
        <p:spPr>
          <a:xfrm>
            <a:off x="3026757" y="0"/>
            <a:ext cx="3034703" cy="3465016"/>
          </a:xfrm>
          <a:prstGeom prst="rect">
            <a:avLst/>
          </a:prstGeom>
        </p:spPr>
      </p:pic>
      <p:sp>
        <p:nvSpPr>
          <p:cNvPr id="6" name="Google Shape;148;p4">
            <a:extLst>
              <a:ext uri="{FF2B5EF4-FFF2-40B4-BE49-F238E27FC236}">
                <a16:creationId xmlns:a16="http://schemas.microsoft.com/office/drawing/2014/main" id="{CED4E7CB-A765-92C0-9F74-4071F6A20BF0}"/>
              </a:ext>
            </a:extLst>
          </p:cNvPr>
          <p:cNvSpPr txBox="1">
            <a:spLocks/>
          </p:cNvSpPr>
          <p:nvPr/>
        </p:nvSpPr>
        <p:spPr>
          <a:xfrm>
            <a:off x="6600264" y="578173"/>
            <a:ext cx="4753535" cy="6138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  <a:buClr>
                <a:schemeClr val="dk1"/>
              </a:buClr>
              <a:buSzPts val="3200"/>
              <a:buFont typeface="Georgia"/>
              <a:buNone/>
            </a:pPr>
            <a:r>
              <a:rPr lang="en-US" sz="3200" dirty="0">
                <a:solidFill>
                  <a:schemeClr val="dk1"/>
                </a:solidFill>
                <a:latin typeface="Georgia" panose="02040502050405020303" pitchFamily="18" charset="0"/>
              </a:rPr>
              <a:t>Impulse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C0F2A8F-FFB1-1247-C320-E7F7BC8C29B6}"/>
              </a:ext>
            </a:extLst>
          </p:cNvPr>
          <p:cNvSpPr txBox="1"/>
          <p:nvPr/>
        </p:nvSpPr>
        <p:spPr>
          <a:xfrm>
            <a:off x="6640208" y="1199939"/>
            <a:ext cx="5527939" cy="49705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050" i="1" dirty="0">
              <a:cs typeface="Arial" panose="020B0604020202020204" pitchFamily="34" charset="0"/>
            </a:endParaRPr>
          </a:p>
          <a:p>
            <a:endParaRPr lang="en-US" sz="1050" i="1" dirty="0">
              <a:cs typeface="Arial" panose="020B0604020202020204" pitchFamily="34" charset="0"/>
            </a:endParaRPr>
          </a:p>
          <a:p>
            <a:endParaRPr lang="en-US" sz="1400" b="1" dirty="0">
              <a:cs typeface="Arial" panose="020B0604020202020204" pitchFamily="34" charset="0"/>
            </a:endParaRPr>
          </a:p>
          <a:p>
            <a:r>
              <a:rPr lang="en-US" sz="1400" b="1" dirty="0">
                <a:cs typeface="Arial" panose="020B0604020202020204" pitchFamily="34" charset="0"/>
              </a:rPr>
              <a:t>Reason of existence</a:t>
            </a:r>
          </a:p>
          <a:p>
            <a:r>
              <a:rPr lang="en-US" sz="1200" dirty="0">
                <a:cs typeface="Arial" panose="020B0604020202020204" pitchFamily="34" charset="0"/>
              </a:rPr>
              <a:t>Ode to the very essence of illumination by creating a dialogue between light and shadow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200" dirty="0">
              <a:cs typeface="Arial" panose="020B0604020202020204" pitchFamily="34" charset="0"/>
            </a:endParaRPr>
          </a:p>
          <a:p>
            <a:r>
              <a:rPr lang="en-US" sz="1400" b="1" dirty="0">
                <a:cs typeface="Arial" panose="020B0604020202020204" pitchFamily="34" charset="0"/>
              </a:rPr>
              <a:t>What’s in a name</a:t>
            </a:r>
          </a:p>
          <a:p>
            <a:r>
              <a:rPr lang="en-US" sz="1200" dirty="0">
                <a:cs typeface="Arial" panose="020B0604020202020204" pitchFamily="34" charset="0"/>
              </a:rPr>
              <a:t>Refers to a rhythmic pulsing light effect</a:t>
            </a:r>
          </a:p>
          <a:p>
            <a:endParaRPr lang="en-US" sz="1200" dirty="0">
              <a:cs typeface="Arial" panose="020B0604020202020204" pitchFamily="34" charset="0"/>
            </a:endParaRPr>
          </a:p>
          <a:p>
            <a:r>
              <a:rPr lang="en-US" sz="1400" b="1" dirty="0">
                <a:cs typeface="Arial" panose="020B0604020202020204" pitchFamily="34" charset="0"/>
              </a:rPr>
              <a:t>Key features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cs typeface="Arial" panose="020B0604020202020204" pitchFamily="34" charset="0"/>
              </a:rPr>
              <a:t>2 monolithic shapes that become poetic pieces as they are turned 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cs typeface="Arial" panose="020B0604020202020204" pitchFamily="34" charset="0"/>
              </a:rPr>
              <a:t>Gradient of shadows on the wall mimic the round or square designs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>
                <a:cs typeface="Arial" panose="020B0604020202020204" pitchFamily="34" charset="0"/>
              </a:rPr>
              <a:t>4 meticulously positioned LEDs cast the ripples of light equally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>
                <a:cs typeface="Arial" panose="020B0604020202020204" pitchFamily="34" charset="0"/>
              </a:rPr>
              <a:t>Razor-sharp edges delineate the shadow lines on the wall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cs typeface="Arial" panose="020B0604020202020204" pitchFamily="34" charset="0"/>
              </a:rPr>
              <a:t>Black LED PCB is covered by a transparent </a:t>
            </a:r>
            <a:r>
              <a:rPr lang="en-US" sz="1200" dirty="0" err="1">
                <a:cs typeface="Arial" panose="020B0604020202020204" pitchFamily="34" charset="0"/>
              </a:rPr>
              <a:t>parylene</a:t>
            </a:r>
            <a:r>
              <a:rPr lang="en-US" sz="1200" dirty="0">
                <a:cs typeface="Arial" panose="020B0604020202020204" pitchFamily="34" charset="0"/>
              </a:rPr>
              <a:t> coating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>
                <a:cs typeface="Arial" panose="020B0604020202020204" pitchFamily="34" charset="0"/>
              </a:rPr>
              <a:t>Protects against dust and facilitates cleaning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>
                <a:cs typeface="Arial" panose="020B0604020202020204" pitchFamily="34" charset="0"/>
              </a:rPr>
              <a:t>Driver Excluded variant is IP54 rated → use in humid spaces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cs typeface="Arial" panose="020B0604020202020204" pitchFamily="34" charset="0"/>
              </a:rPr>
              <a:t>Structured powder painted finishes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>
                <a:cs typeface="Arial" panose="020B0604020202020204" pitchFamily="34" charset="0"/>
              </a:rPr>
              <a:t>Black Structure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>
                <a:cs typeface="Arial" panose="020B0604020202020204" pitchFamily="34" charset="0"/>
              </a:rPr>
              <a:t>Grey White Structure – blends with commonly used wall paints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cs typeface="Arial" panose="020B0604020202020204" pitchFamily="34" charset="0"/>
              </a:rPr>
              <a:t>Magnet mounting for </a:t>
            </a:r>
            <a:r>
              <a:rPr lang="en-US" sz="1200">
                <a:cs typeface="Arial" panose="020B0604020202020204" pitchFamily="34" charset="0"/>
              </a:rPr>
              <a:t>easy installation</a:t>
            </a:r>
            <a:endParaRPr lang="en-US" sz="1200" dirty="0"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cs typeface="Arial" panose="020B0604020202020204" pitchFamily="34" charset="0"/>
              </a:rPr>
              <a:t>Discrete fixation screw for theft-protection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cs typeface="Arial" panose="020B0604020202020204" pitchFamily="34" charset="0"/>
              </a:rPr>
              <a:t>Driver Excluded variant enables savings when multiple fixtures are mounted</a:t>
            </a:r>
          </a:p>
          <a:p>
            <a:endParaRPr lang="en-US" sz="1200" dirty="0">
              <a:cs typeface="Arial" panose="020B0604020202020204" pitchFamily="34" charset="0"/>
            </a:endParaRPr>
          </a:p>
          <a:p>
            <a:r>
              <a:rPr lang="en-US" sz="1200" i="1" dirty="0">
                <a:cs typeface="Arial" panose="020B0604020202020204" pitchFamily="34" charset="0"/>
              </a:rPr>
              <a:t>Design by Maarten De </a:t>
            </a:r>
            <a:r>
              <a:rPr lang="en-US" sz="1200" i="1" dirty="0" err="1">
                <a:cs typeface="Arial" panose="020B0604020202020204" pitchFamily="34" charset="0"/>
              </a:rPr>
              <a:t>Ceulaer</a:t>
            </a:r>
            <a:r>
              <a:rPr lang="en-US" sz="1200" i="1" dirty="0">
                <a:cs typeface="Arial" panose="020B0604020202020204" pitchFamily="34" charset="0"/>
              </a:rPr>
              <a:t> (BE)</a:t>
            </a:r>
          </a:p>
        </p:txBody>
      </p:sp>
      <p:pic>
        <p:nvPicPr>
          <p:cNvPr id="9" name="Picture 8" descr="A white cube on a white wall&#10;&#10;Description automatically generated">
            <a:extLst>
              <a:ext uri="{FF2B5EF4-FFF2-40B4-BE49-F238E27FC236}">
                <a16:creationId xmlns:a16="http://schemas.microsoft.com/office/drawing/2014/main" id="{13497BAC-4A04-1E73-9867-1111C3C93874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033845" y="3482967"/>
            <a:ext cx="3030819" cy="3375033"/>
          </a:xfrm>
          <a:prstGeom prst="rect">
            <a:avLst/>
          </a:prstGeom>
        </p:spPr>
      </p:pic>
      <p:pic>
        <p:nvPicPr>
          <p:cNvPr id="10" name="Picture 9" descr="A black circle with a half of the top&#10;&#10;Description automatically generated with medium confidence">
            <a:extLst>
              <a:ext uri="{FF2B5EF4-FFF2-40B4-BE49-F238E27FC236}">
                <a16:creationId xmlns:a16="http://schemas.microsoft.com/office/drawing/2014/main" id="{BB9F1A87-06EC-70A3-A6DA-315B4BAE718C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1152" y="3482969"/>
            <a:ext cx="3030820" cy="3375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73433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8428</TotalTime>
  <Words>146</Words>
  <Application>Microsoft Office PowerPoint</Application>
  <PresentationFormat>Widescreen</PresentationFormat>
  <Paragraphs>26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Georgia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IP&amp;S Visit @ Modular</dc:title>
  <dc:creator>Astrid De Couvreur</dc:creator>
  <cp:lastModifiedBy>Astrid De Couvreur</cp:lastModifiedBy>
  <cp:revision>63</cp:revision>
  <dcterms:created xsi:type="dcterms:W3CDTF">2023-02-13T12:06:58Z</dcterms:created>
  <dcterms:modified xsi:type="dcterms:W3CDTF">2024-01-08T14:27:45Z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0f7727a-510c-40ce-a418-7fdfc8e6513f_Enabled">
    <vt:lpwstr>true</vt:lpwstr>
  </property>
  <property fmtid="{D5CDD505-2E9C-101B-9397-08002B2CF9AE}" pid="3" name="MSIP_Label_00f7727a-510c-40ce-a418-7fdfc8e6513f_SetDate">
    <vt:lpwstr>2023-06-23T09:25:52Z</vt:lpwstr>
  </property>
  <property fmtid="{D5CDD505-2E9C-101B-9397-08002B2CF9AE}" pid="4" name="MSIP_Label_00f7727a-510c-40ce-a418-7fdfc8e6513f_Method">
    <vt:lpwstr>Standard</vt:lpwstr>
  </property>
  <property fmtid="{D5CDD505-2E9C-101B-9397-08002B2CF9AE}" pid="5" name="MSIP_Label_00f7727a-510c-40ce-a418-7fdfc8e6513f_Name">
    <vt:lpwstr>Classified (without encryption)</vt:lpwstr>
  </property>
  <property fmtid="{D5CDD505-2E9C-101B-9397-08002B2CF9AE}" pid="6" name="MSIP_Label_00f7727a-510c-40ce-a418-7fdfc8e6513f_SiteId">
    <vt:lpwstr>75b2f54b-feff-400d-8e0b-67102edb9a23</vt:lpwstr>
  </property>
  <property fmtid="{D5CDD505-2E9C-101B-9397-08002B2CF9AE}" pid="7" name="MSIP_Label_00f7727a-510c-40ce-a418-7fdfc8e6513f_ActionId">
    <vt:lpwstr>826d3599-7ac7-4768-953f-a1b077107c5f</vt:lpwstr>
  </property>
  <property fmtid="{D5CDD505-2E9C-101B-9397-08002B2CF9AE}" pid="8" name="MSIP_Label_00f7727a-510c-40ce-a418-7fdfc8e6513f_ContentBits">
    <vt:lpwstr>1</vt:lpwstr>
  </property>
</Properties>
</file>