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0" r:id="rId2"/>
  </p:sldIdLst>
  <p:sldSz cx="12192000" cy="6858000"/>
  <p:notesSz cx="6858000" cy="9144000"/>
  <p:defaultTextStyle>
    <a:defPPr>
      <a:defRPr lang="en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2C7B2"/>
    <a:srgbClr val="F3CD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5695" autoAdjust="0"/>
    <p:restoredTop sz="95662" autoAdjust="0"/>
  </p:normalViewPr>
  <p:slideViewPr>
    <p:cSldViewPr snapToGrid="0">
      <p:cViewPr>
        <p:scale>
          <a:sx n="90" d="100"/>
          <a:sy n="90" d="100"/>
        </p:scale>
        <p:origin x="224" y="-3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B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B2368F-7573-4087-80D7-3F9DD4A2236B}" type="datetimeFigureOut">
              <a:rPr lang="en-BE" smtClean="0"/>
              <a:t>28/03/2024</a:t>
            </a:fld>
            <a:endParaRPr lang="en-B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B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F06B79-3DA9-4589-AB21-74646F5B8F17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428108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5" name="Google Shape;14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120694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B1EFB5-5CD8-61ED-CB82-51C26DBF62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B514FB-E173-8B83-073D-602B592A3A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8E6D8A-3A3C-DE47-7BBC-DA8F85437D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28/03/2024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501206-EE18-F0D9-38BA-40C56AB80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53CA7C-87CF-93E7-C19F-C36A984900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934680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096C63-8B51-D0C5-B59C-03931CC106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5C0F80F-05DE-8DAF-827B-C2144D8D1D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1E441D-2AA6-49D0-57B4-6D0EDF801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28/03/2024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B5D9F1-34F0-D2F0-315A-2D7196F21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3D3384-43BF-EF3A-70E8-9C96827DEF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2704527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811CB03-EE50-5F40-4DB2-D82FEC7BE6A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4C2D1AD-75C4-0177-D5B2-C616E8BEB1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837B30-B436-0AB0-5EB4-AD311F34FC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28/03/2024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BB3AED-BC6C-0375-0F49-A85B4E5C0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C55CE2-BD3B-43DE-01DB-F3812A2F3C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42622443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left, text right">
  <p:cSld name="Picture left, text righ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31"/>
          <p:cNvSpPr>
            <a:spLocks noGrp="1"/>
          </p:cNvSpPr>
          <p:nvPr>
            <p:ph type="pic" idx="2"/>
          </p:nvPr>
        </p:nvSpPr>
        <p:spPr>
          <a:xfrm>
            <a:off x="1" y="0"/>
            <a:ext cx="4958499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33" name="Google Shape;33;p31"/>
          <p:cNvSpPr txBox="1">
            <a:spLocks noGrp="1"/>
          </p:cNvSpPr>
          <p:nvPr>
            <p:ph type="body" idx="1"/>
          </p:nvPr>
        </p:nvSpPr>
        <p:spPr>
          <a:xfrm>
            <a:off x="5695934" y="2718362"/>
            <a:ext cx="5559671" cy="1438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78571"/>
              </a:lnSpc>
              <a:spcBef>
                <a:spcPts val="1000"/>
              </a:spcBef>
              <a:spcAft>
                <a:spcPts val="0"/>
              </a:spcAft>
              <a:buSzPts val="1400"/>
              <a:buFont typeface="Arial"/>
              <a:buNone/>
              <a:defRPr sz="1400" b="0" i="0">
                <a:solidFill>
                  <a:srgbClr val="1A1A1A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" name="Google Shape;34;p31"/>
          <p:cNvSpPr txBox="1">
            <a:spLocks noGrp="1"/>
          </p:cNvSpPr>
          <p:nvPr>
            <p:ph type="title"/>
          </p:nvPr>
        </p:nvSpPr>
        <p:spPr>
          <a:xfrm>
            <a:off x="5695934" y="1967684"/>
            <a:ext cx="5559671" cy="577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45833"/>
              </a:lnSpc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2400"/>
              <a:buFont typeface="Georgia"/>
              <a:buNone/>
              <a:defRPr sz="2400" b="0" i="0">
                <a:solidFill>
                  <a:srgbClr val="1A1A1A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1"/>
          <p:cNvSpPr txBox="1">
            <a:spLocks noGrp="1"/>
          </p:cNvSpPr>
          <p:nvPr>
            <p:ph type="body" idx="3"/>
          </p:nvPr>
        </p:nvSpPr>
        <p:spPr>
          <a:xfrm>
            <a:off x="5695934" y="4323880"/>
            <a:ext cx="5559671" cy="652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227272"/>
              </a:lnSpc>
              <a:spcBef>
                <a:spcPts val="1000"/>
              </a:spcBef>
              <a:spcAft>
                <a:spcPts val="0"/>
              </a:spcAft>
              <a:buSzPts val="1100"/>
              <a:buFont typeface="Arial"/>
              <a:buNone/>
              <a:defRPr sz="1100" b="0" i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10419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B60B54-3D77-85AF-9800-8447D7CB90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AA6AD1-BA40-E4CC-A274-B81D4B98B5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677E63-3941-4596-3E15-86622AEF7B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28/03/2024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1BA5BD-3AAF-6CFF-3754-3187EA0E8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85C221-1833-2A8A-BFAC-B3AACF97CC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6745768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A8A746-45E2-8C9B-19E1-16E7A62BF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C9C055-CD9D-85D9-B847-1E22D21CAE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12DD45-74A7-A584-952C-901D25C5E6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28/03/2024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B4B654-113C-AC5D-ECB4-4228E9696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DC401F-F85D-0E95-F4E1-7B952ECA2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6778682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3C5DA5-814A-7543-A225-C02FCE2034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E84FCF-DFB7-6067-7FDE-3DD76FE115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50BD01-C6A8-F3A7-2E46-37B71AF87D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105644-4004-1EF7-E2C3-53236AA828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28/03/2024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725B3B-3D83-0A61-69B9-2C18FE6271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58785C-6AAB-5AE8-0416-7AB670B0F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487615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880B59-9F2A-B3DB-2BFD-EFDB3428E9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7C7DC6-5B91-478F-B494-A20C2EBB64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795907-0A2F-298F-4E09-7B5F0C444B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D69C0F-852F-C15A-5470-77DEE65CD1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1AD650D-8E6B-A8FF-F2F4-DA5B4AEF5F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1EE2D7D-5090-D28E-232D-279D09F065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28/03/2024</a:t>
            </a:fld>
            <a:endParaRPr lang="en-B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91500FE-E9A2-0FA2-E988-BB3D0B95E1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4658D90-B85F-D13C-26F8-30885202EF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2879884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21B424-B317-448E-E26A-38F114055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87434F3-AB9B-1A75-E274-ECD15C55EC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28/03/2024</a:t>
            </a:fld>
            <a:endParaRPr lang="en-B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A5CB88F-8A62-241A-FBA9-F447E2A48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9335E0-4FD0-6B3A-F87C-5F0A1A1EC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753403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D462D6A-AC44-3FE7-46F7-6A7196AA30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28/03/2024</a:t>
            </a:fld>
            <a:endParaRPr lang="en-B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855331E-4E67-A709-72EA-AB871A0986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6DFF74-B2CC-6B80-8CC2-AA9CB8C2E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410549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52035A-6B9A-741E-F577-657828054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F61907-3B7F-7F70-C97E-0D67F8517B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8DD321F-2405-FBBA-EE32-52985391F3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B0DD49-49BC-1942-65AD-4129E977FF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28/03/2024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3211F7-D33D-9F9E-A565-5A3ABE6F7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38A8A9-E0BB-5302-DDAB-4BC1D14E56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797508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35B246-D159-1540-B127-DB0724A8EE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EEAA920-2CAE-4B19-628D-C86E79C78DB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05D98B-6527-9F5A-AC2C-F3BBC9BE45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A5A8E0-BFA6-0EA5-6A07-B6380868B3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28/03/2024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BB56E9-505B-B652-619E-F7D164AF8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8B496E-E6B3-92BE-613B-40D535F2C4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95021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EACD0F5-8C8C-B8AE-78DB-D1E4A71CFF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A8DE61-CA62-670E-EC88-C7820083A7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E32261-36B0-2DE9-D35B-93143D6A39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F6F47E-9A67-436C-83D4-02CDBD3E163F}" type="datetimeFigureOut">
              <a:rPr lang="en-BE" smtClean="0"/>
              <a:t>28/03/2024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576926-D5C8-B19C-069D-F3EE13FE89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60987F-2EF5-6361-A2D2-0810488F7F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  <p:sp>
        <p:nvSpPr>
          <p:cNvPr id="7" name="MSIPCMContentMarking" descr="{&quot;HashCode&quot;:1442100953,&quot;Placement&quot;:&quot;Header&quot;,&quot;Top&quot;:0.0,&quot;Left&quot;:0.0,&quot;SlideWidth&quot;:960,&quot;SlideHeight&quot;:540}">
            <a:extLst>
              <a:ext uri="{FF2B5EF4-FFF2-40B4-BE49-F238E27FC236}">
                <a16:creationId xmlns:a16="http://schemas.microsoft.com/office/drawing/2014/main" id="{F2B15DDB-A49B-4A3D-AF8A-75C1589505B3}"/>
              </a:ext>
            </a:extLst>
          </p:cNvPr>
          <p:cNvSpPr txBox="1"/>
          <p:nvPr userDrawn="1"/>
        </p:nvSpPr>
        <p:spPr>
          <a:xfrm>
            <a:off x="0" y="0"/>
            <a:ext cx="759286" cy="26234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n-US" sz="1000">
                <a:solidFill>
                  <a:srgbClr val="000000"/>
                </a:solidFill>
                <a:latin typeface="Calibri" panose="020F0502020204030204" pitchFamily="34" charset="0"/>
              </a:rPr>
              <a:t>Classified</a:t>
            </a:r>
            <a:endParaRPr lang="en-BE" sz="10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5250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12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jpeg"/><Relationship Id="rId11" Type="http://schemas.openxmlformats.org/officeDocument/2006/relationships/image" Target="../media/image9.jpeg"/><Relationship Id="rId5" Type="http://schemas.openxmlformats.org/officeDocument/2006/relationships/image" Target="../media/image3.jpeg"/><Relationship Id="rId10" Type="http://schemas.openxmlformats.org/officeDocument/2006/relationships/image" Target="../media/image8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8;p4">
            <a:extLst>
              <a:ext uri="{FF2B5EF4-FFF2-40B4-BE49-F238E27FC236}">
                <a16:creationId xmlns:a16="http://schemas.microsoft.com/office/drawing/2014/main" id="{23230DB8-CBCF-B7A9-E9AB-459047477315}"/>
              </a:ext>
            </a:extLst>
          </p:cNvPr>
          <p:cNvSpPr txBox="1">
            <a:spLocks/>
          </p:cNvSpPr>
          <p:nvPr/>
        </p:nvSpPr>
        <p:spPr>
          <a:xfrm>
            <a:off x="5929078" y="314847"/>
            <a:ext cx="4753535" cy="61381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145833"/>
              </a:lnSpc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2400"/>
              <a:buFont typeface="Georgia"/>
              <a:buNone/>
              <a:defRPr sz="2400" b="0" i="0" kern="1200">
                <a:solidFill>
                  <a:srgbClr val="1A1A1A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lnSpc>
                <a:spcPct val="90000"/>
              </a:lnSpc>
              <a:buClr>
                <a:schemeClr val="dk1"/>
              </a:buClr>
              <a:buSzPts val="3200"/>
            </a:pPr>
            <a:r>
              <a:rPr lang="en-US" sz="3200" dirty="0">
                <a:solidFill>
                  <a:schemeClr val="dk1"/>
                </a:solidFill>
              </a:rPr>
              <a:t>Extruded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7511CAF-AA3C-B064-6328-9495120EA19B}"/>
              </a:ext>
            </a:extLst>
          </p:cNvPr>
          <p:cNvSpPr txBox="1"/>
          <p:nvPr/>
        </p:nvSpPr>
        <p:spPr>
          <a:xfrm>
            <a:off x="5929078" y="1134607"/>
            <a:ext cx="5958122" cy="5341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Freight-text-pro"/>
                <a:cs typeface="Arial" panose="020B0604020202020204" pitchFamily="34" charset="0"/>
              </a:rPr>
              <a:t>Reason of existence</a:t>
            </a:r>
          </a:p>
          <a:p>
            <a:r>
              <a:rPr lang="en-US" sz="1200" dirty="0">
                <a:solidFill>
                  <a:schemeClr val="dk1"/>
                </a:solidFill>
                <a:latin typeface="Freight-text-pro"/>
                <a:cs typeface="Arial" panose="020B0604020202020204" pitchFamily="34" charset="0"/>
              </a:rPr>
              <a:t>A cone-shape pendant that offers glare-free, intimate, accent light. Strong lines to bring vertical structure to your space.</a:t>
            </a:r>
          </a:p>
          <a:p>
            <a:endParaRPr lang="en-US" sz="1200" dirty="0">
              <a:solidFill>
                <a:schemeClr val="dk1"/>
              </a:solidFill>
              <a:latin typeface="Freight-text-pro"/>
              <a:cs typeface="Arial" panose="020B0604020202020204" pitchFamily="34" charset="0"/>
            </a:endParaRPr>
          </a:p>
          <a:p>
            <a:r>
              <a:rPr lang="en-US" sz="1400" b="1" dirty="0">
                <a:cs typeface="Arial" panose="020B0604020202020204" pitchFamily="34" charset="0"/>
              </a:rPr>
              <a:t>What’s in a name</a:t>
            </a:r>
          </a:p>
          <a:p>
            <a:r>
              <a:rPr lang="en-US" sz="1200" dirty="0">
                <a:solidFill>
                  <a:schemeClr val="dk1"/>
                </a:solidFill>
                <a:latin typeface="Freight-text-pro"/>
                <a:cs typeface="Arial" panose="020B0604020202020204" pitchFamily="34" charset="0"/>
              </a:rPr>
              <a:t>Extruded refers to the ribbed, extruded tube of the luminaire.</a:t>
            </a:r>
          </a:p>
          <a:p>
            <a:endParaRPr lang="en-US" sz="1600" b="1" dirty="0">
              <a:latin typeface="Freight-text-pro"/>
              <a:cs typeface="Arial" panose="020B0604020202020204" pitchFamily="34" charset="0"/>
            </a:endParaRPr>
          </a:p>
          <a:p>
            <a:r>
              <a:rPr lang="en-US" sz="1400" b="1" dirty="0">
                <a:latin typeface="Freight-text-pro"/>
                <a:cs typeface="Arial" panose="020B0604020202020204" pitchFamily="34" charset="0"/>
              </a:rPr>
              <a:t>Key features</a:t>
            </a:r>
            <a:endParaRPr lang="nl-BE" sz="1400" b="1" dirty="0">
              <a:cs typeface="Arial" panose="020B0604020202020204" pitchFamily="34" charset="0"/>
            </a:endParaRPr>
          </a:p>
          <a:p>
            <a:pPr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latin typeface="Freight-text-pro"/>
                <a:cs typeface="Arial" panose="020B0604020202020204" pitchFamily="34" charset="0"/>
              </a:rPr>
              <a:t>The carefully designed ribs catch light and shadow differently as the hours go by.</a:t>
            </a:r>
          </a:p>
          <a:p>
            <a:pPr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latin typeface="Freight-text-pro"/>
                <a:cs typeface="Arial" panose="020B0604020202020204" pitchFamily="34" charset="0"/>
              </a:rPr>
              <a:t>3 different lengths: 300 | 600 | 900</a:t>
            </a:r>
          </a:p>
          <a:p>
            <a:pPr lvl="1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latin typeface="Freight-text-pro"/>
                <a:cs typeface="Arial" panose="020B0604020202020204" pitchFamily="34" charset="0"/>
              </a:rPr>
              <a:t>create a rhythm by playing with vertical lines</a:t>
            </a:r>
          </a:p>
          <a:p>
            <a:pPr lvl="1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latin typeface="Freight-text-pro"/>
                <a:cs typeface="Arial" panose="020B0604020202020204" pitchFamily="34" charset="0"/>
              </a:rPr>
              <a:t>graphic architectural element</a:t>
            </a:r>
          </a:p>
          <a:p>
            <a:pPr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latin typeface="Freight-text-pro"/>
                <a:cs typeface="Arial" panose="020B0604020202020204" pitchFamily="34" charset="0"/>
              </a:rPr>
              <a:t>A small looped hook at the tip peeks out subtly</a:t>
            </a:r>
          </a:p>
          <a:p>
            <a:pPr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latin typeface="Freight-text-pro"/>
                <a:cs typeface="Arial" panose="020B0604020202020204" pitchFamily="34" charset="0"/>
              </a:rPr>
              <a:t>Thin black steel cable in combination with a black power feed cable</a:t>
            </a:r>
          </a:p>
          <a:p>
            <a:pPr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latin typeface="Freight-text-pro"/>
                <a:cs typeface="Arial" panose="020B0604020202020204" pitchFamily="34" charset="0"/>
              </a:rPr>
              <a:t>Conical lampshade offers a well-defined, flood beam of light</a:t>
            </a:r>
          </a:p>
          <a:p>
            <a:pPr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latin typeface="Freight-text-pro"/>
                <a:cs typeface="Arial" panose="020B0604020202020204" pitchFamily="34" charset="0"/>
              </a:rPr>
              <a:t>Deep recessed light source results in an attractive, glare-free radiance</a:t>
            </a:r>
          </a:p>
          <a:p>
            <a:pPr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latin typeface="Freight-text-pro"/>
                <a:cs typeface="Arial" panose="020B0604020202020204" pitchFamily="34" charset="0"/>
              </a:rPr>
              <a:t>Extra </a:t>
            </a:r>
            <a:r>
              <a:rPr lang="en-US" sz="1200" dirty="0" err="1">
                <a:solidFill>
                  <a:schemeClr val="dk1"/>
                </a:solidFill>
                <a:latin typeface="Freight-text-pro"/>
                <a:cs typeface="Arial" panose="020B0604020202020204" pitchFamily="34" charset="0"/>
              </a:rPr>
              <a:t>cosy</a:t>
            </a:r>
            <a:r>
              <a:rPr lang="en-US" sz="1200" dirty="0">
                <a:solidFill>
                  <a:schemeClr val="dk1"/>
                </a:solidFill>
                <a:latin typeface="Freight-text-pro"/>
                <a:cs typeface="Arial" panose="020B0604020202020204" pitchFamily="34" charset="0"/>
              </a:rPr>
              <a:t> feeling thanks to warm dim technology</a:t>
            </a:r>
          </a:p>
          <a:p>
            <a:pPr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latin typeface="Freight-text-pro"/>
                <a:cs typeface="Arial" panose="020B0604020202020204" pitchFamily="34" charset="0"/>
              </a:rPr>
              <a:t>Different installation options:</a:t>
            </a:r>
          </a:p>
          <a:p>
            <a:pPr lvl="1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latin typeface="Freight-text-pro"/>
                <a:cs typeface="Arial" panose="020B0604020202020204" pitchFamily="34" charset="0"/>
              </a:rPr>
              <a:t>semi-recessed (DE)</a:t>
            </a:r>
          </a:p>
          <a:p>
            <a:pPr lvl="1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latin typeface="Freight-text-pro"/>
                <a:cs typeface="Arial" panose="020B0604020202020204" pitchFamily="34" charset="0"/>
              </a:rPr>
              <a:t>surface mounted (DE|DI)</a:t>
            </a:r>
          </a:p>
          <a:p>
            <a:pPr lvl="1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latin typeface="Freight-text-pro"/>
                <a:cs typeface="Arial" panose="020B0604020202020204" pitchFamily="34" charset="0"/>
              </a:rPr>
              <a:t>track 48V</a:t>
            </a:r>
          </a:p>
          <a:p>
            <a:pPr lvl="1" indent="-171450">
              <a:buFont typeface="Arial" panose="020B0604020202020204" pitchFamily="34" charset="0"/>
              <a:buChar char="•"/>
            </a:pPr>
            <a:r>
              <a:rPr lang="en-US" sz="1200" dirty="0" err="1">
                <a:solidFill>
                  <a:schemeClr val="dk1"/>
                </a:solidFill>
                <a:latin typeface="Freight-text-pro"/>
                <a:cs typeface="Arial" panose="020B0604020202020204" pitchFamily="34" charset="0"/>
              </a:rPr>
              <a:t>kompas</a:t>
            </a:r>
            <a:endParaRPr lang="en-US" sz="1200" dirty="0">
              <a:solidFill>
                <a:schemeClr val="dk1"/>
              </a:solidFill>
              <a:latin typeface="Freight-text-pro"/>
              <a:cs typeface="Arial" panose="020B0604020202020204" pitchFamily="34" charset="0"/>
            </a:endParaRPr>
          </a:p>
          <a:p>
            <a:pPr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latin typeface="Freight-text-pro"/>
                <a:cs typeface="Arial" panose="020B0604020202020204" pitchFamily="34" charset="0"/>
              </a:rPr>
              <a:t>Many rich anodized colors and a matt grey white finish</a:t>
            </a:r>
          </a:p>
          <a:p>
            <a:pPr lvl="1" indent="-171450">
              <a:buFont typeface="Arial" panose="020B0604020202020204" pitchFamily="34" charset="0"/>
              <a:buChar char="•"/>
            </a:pPr>
            <a:endParaRPr lang="en-US" sz="1200" dirty="0">
              <a:solidFill>
                <a:schemeClr val="dk1"/>
              </a:solidFill>
              <a:latin typeface="Freight-text-pro"/>
              <a:cs typeface="Arial" panose="020B0604020202020204" pitchFamily="34" charset="0"/>
            </a:endParaRPr>
          </a:p>
          <a:p>
            <a:endParaRPr lang="en-US" sz="1200" dirty="0">
              <a:solidFill>
                <a:schemeClr val="dk1"/>
              </a:solidFill>
              <a:latin typeface="Freight-text-pro"/>
              <a:cs typeface="Arial" panose="020B0604020202020204" pitchFamily="34" charset="0"/>
            </a:endParaRPr>
          </a:p>
          <a:p>
            <a:pPr indent="-171450">
              <a:buFont typeface="Arial" panose="020B0604020202020204" pitchFamily="34" charset="0"/>
              <a:buChar char="•"/>
            </a:pPr>
            <a:endParaRPr lang="en-US" sz="1200" dirty="0">
              <a:latin typeface="Freight-text-pro"/>
              <a:cs typeface="Arial" panose="020B0604020202020204" pitchFamily="34" charset="0"/>
            </a:endParaRPr>
          </a:p>
          <a:p>
            <a:pPr marL="5715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2C7B2"/>
              </a:buClr>
              <a:buSzPts val="1400"/>
            </a:pPr>
            <a:r>
              <a:rPr lang="en-US" sz="1200" i="1" dirty="0">
                <a:solidFill>
                  <a:schemeClr val="dk1"/>
                </a:solidFill>
                <a:latin typeface="Freight-text-pro"/>
              </a:rPr>
              <a:t>Designed by Alain Gilles</a:t>
            </a:r>
            <a:endParaRPr lang="en-US" sz="1400" dirty="0">
              <a:cs typeface="Arial" panose="020B060402020202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93DC2A2-B182-2BC6-2C6D-32009F7C4F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8298" y="6236208"/>
            <a:ext cx="864535" cy="446341"/>
          </a:xfrm>
          <a:prstGeom prst="rect">
            <a:avLst/>
          </a:prstGeom>
        </p:spPr>
      </p:pic>
      <p:pic>
        <p:nvPicPr>
          <p:cNvPr id="14" name="Picture 22">
            <a:extLst>
              <a:ext uri="{FF2B5EF4-FFF2-40B4-BE49-F238E27FC236}">
                <a16:creationId xmlns:a16="http://schemas.microsoft.com/office/drawing/2014/main" id="{C935153E-2AA0-B031-7A58-BE15D8DF3E5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52"/>
          <a:stretch/>
        </p:blipFill>
        <p:spPr bwMode="auto">
          <a:xfrm>
            <a:off x="0" y="0"/>
            <a:ext cx="2662134" cy="2051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6">
            <a:extLst>
              <a:ext uri="{FF2B5EF4-FFF2-40B4-BE49-F238E27FC236}">
                <a16:creationId xmlns:a16="http://schemas.microsoft.com/office/drawing/2014/main" id="{626AF2F1-2532-7A6D-504D-5F79A34690A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474"/>
          <a:stretch/>
        </p:blipFill>
        <p:spPr bwMode="auto">
          <a:xfrm>
            <a:off x="0" y="2063365"/>
            <a:ext cx="1570125" cy="2155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8">
            <a:extLst>
              <a:ext uri="{FF2B5EF4-FFF2-40B4-BE49-F238E27FC236}">
                <a16:creationId xmlns:a16="http://schemas.microsoft.com/office/drawing/2014/main" id="{FF9B124B-B667-09AD-CE6D-B3F720E3F4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38871"/>
            <a:ext cx="1570126" cy="2619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4" name="Picture 30">
            <a:extLst>
              <a:ext uri="{FF2B5EF4-FFF2-40B4-BE49-F238E27FC236}">
                <a16:creationId xmlns:a16="http://schemas.microsoft.com/office/drawing/2014/main" id="{635F02E8-0684-2F37-7AF0-F764CF5E524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87" r="18712"/>
          <a:stretch/>
        </p:blipFill>
        <p:spPr bwMode="auto">
          <a:xfrm>
            <a:off x="1586029" y="2067340"/>
            <a:ext cx="1076106" cy="2155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32">
            <a:extLst>
              <a:ext uri="{FF2B5EF4-FFF2-40B4-BE49-F238E27FC236}">
                <a16:creationId xmlns:a16="http://schemas.microsoft.com/office/drawing/2014/main" id="{D159C8E4-C9BA-31C0-C8B1-22B25C26B8A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87" t="27687" r="3078" b="10486"/>
          <a:stretch/>
        </p:blipFill>
        <p:spPr bwMode="auto">
          <a:xfrm>
            <a:off x="2678037" y="0"/>
            <a:ext cx="1989379" cy="2051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36">
            <a:extLst>
              <a:ext uri="{FF2B5EF4-FFF2-40B4-BE49-F238E27FC236}">
                <a16:creationId xmlns:a16="http://schemas.microsoft.com/office/drawing/2014/main" id="{AF185299-7004-9DBD-71E4-442759B3E74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8" b="14817"/>
          <a:stretch/>
        </p:blipFill>
        <p:spPr bwMode="auto">
          <a:xfrm>
            <a:off x="2675006" y="2063366"/>
            <a:ext cx="1992410" cy="2155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38">
            <a:extLst>
              <a:ext uri="{FF2B5EF4-FFF2-40B4-BE49-F238E27FC236}">
                <a16:creationId xmlns:a16="http://schemas.microsoft.com/office/drawing/2014/main" id="{6E34024F-135B-AE0A-DE1F-179C3EC0D5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68" r="24717"/>
          <a:stretch/>
        </p:blipFill>
        <p:spPr bwMode="auto">
          <a:xfrm>
            <a:off x="2672081" y="4238871"/>
            <a:ext cx="1992410" cy="2619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4" name="Picture 40">
            <a:extLst>
              <a:ext uri="{FF2B5EF4-FFF2-40B4-BE49-F238E27FC236}">
                <a16:creationId xmlns:a16="http://schemas.microsoft.com/office/drawing/2014/main" id="{CC92050B-0162-7F52-1555-EDE6BAC2D63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21" t="565" r="27650" b="24910"/>
          <a:stretch/>
        </p:blipFill>
        <p:spPr bwMode="auto">
          <a:xfrm>
            <a:off x="1586028" y="4238871"/>
            <a:ext cx="1076106" cy="2619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6" name="Picture 42">
            <a:extLst>
              <a:ext uri="{FF2B5EF4-FFF2-40B4-BE49-F238E27FC236}">
                <a16:creationId xmlns:a16="http://schemas.microsoft.com/office/drawing/2014/main" id="{132B7930-61ED-A52A-91D8-E6C053CE48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06" t="3190" r="29006" b="58522"/>
          <a:stretch/>
        </p:blipFill>
        <p:spPr bwMode="auto">
          <a:xfrm>
            <a:off x="0" y="2063364"/>
            <a:ext cx="1570125" cy="2147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05983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10934</TotalTime>
  <Words>162</Words>
  <Application>Microsoft Office PowerPoint</Application>
  <PresentationFormat>Widescreen</PresentationFormat>
  <Paragraphs>27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Freight-text-pro</vt:lpstr>
      <vt:lpstr>Georgia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IP&amp;S Visit @ Modular</dc:title>
  <dc:creator>Astrid De Couvreur</dc:creator>
  <cp:lastModifiedBy>Astrid De Couvreur</cp:lastModifiedBy>
  <cp:revision>75</cp:revision>
  <dcterms:created xsi:type="dcterms:W3CDTF">2023-02-13T12:06:58Z</dcterms:created>
  <dcterms:modified xsi:type="dcterms:W3CDTF">2024-03-28T12:53:49Z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00f7727a-510c-40ce-a418-7fdfc8e6513f_Enabled">
    <vt:lpwstr>true</vt:lpwstr>
  </property>
  <property fmtid="{D5CDD505-2E9C-101B-9397-08002B2CF9AE}" pid="3" name="MSIP_Label_00f7727a-510c-40ce-a418-7fdfc8e6513f_SetDate">
    <vt:lpwstr>2023-06-23T09:25:52Z</vt:lpwstr>
  </property>
  <property fmtid="{D5CDD505-2E9C-101B-9397-08002B2CF9AE}" pid="4" name="MSIP_Label_00f7727a-510c-40ce-a418-7fdfc8e6513f_Method">
    <vt:lpwstr>Standard</vt:lpwstr>
  </property>
  <property fmtid="{D5CDD505-2E9C-101B-9397-08002B2CF9AE}" pid="5" name="MSIP_Label_00f7727a-510c-40ce-a418-7fdfc8e6513f_Name">
    <vt:lpwstr>Classified (without encryption)</vt:lpwstr>
  </property>
  <property fmtid="{D5CDD505-2E9C-101B-9397-08002B2CF9AE}" pid="6" name="MSIP_Label_00f7727a-510c-40ce-a418-7fdfc8e6513f_SiteId">
    <vt:lpwstr>75b2f54b-feff-400d-8e0b-67102edb9a23</vt:lpwstr>
  </property>
  <property fmtid="{D5CDD505-2E9C-101B-9397-08002B2CF9AE}" pid="7" name="MSIP_Label_00f7727a-510c-40ce-a418-7fdfc8e6513f_ActionId">
    <vt:lpwstr>826d3599-7ac7-4768-953f-a1b077107c5f</vt:lpwstr>
  </property>
  <property fmtid="{D5CDD505-2E9C-101B-9397-08002B2CF9AE}" pid="8" name="MSIP_Label_00f7727a-510c-40ce-a418-7fdfc8e6513f_ContentBits">
    <vt:lpwstr>1</vt:lpwstr>
  </property>
</Properties>
</file>