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7B2"/>
    <a:srgbClr val="F3C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662" autoAdjust="0"/>
  </p:normalViewPr>
  <p:slideViewPr>
    <p:cSldViewPr snapToGrid="0">
      <p:cViewPr>
        <p:scale>
          <a:sx n="80" d="100"/>
          <a:sy n="80" d="100"/>
        </p:scale>
        <p:origin x="136" y="-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2368F-7573-4087-80D7-3F9DD4A2236B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06B79-3DA9-4589-AB21-74646F5B8F1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81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55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EFB5-5CD8-61ED-CB82-51C26DBF6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514FB-E173-8B83-073D-602B592A3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E6D8A-3A3C-DE47-7BBC-DA8F8543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1206-EE18-F0D9-38BA-40C56AB8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CA7C-87CF-93E7-C19F-C36A9849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468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6C63-8B51-D0C5-B59C-03931CC1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0F80F-05DE-8DAF-827B-C2144D8D1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441D-2AA6-49D0-57B4-6D0EDF80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5D9F1-34F0-D2F0-315A-2D7196F2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D3384-43BF-EF3A-70E8-9C96827D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7045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11CB03-EE50-5F40-4DB2-D82FEC7BE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2D1AD-75C4-0177-D5B2-C616E8BEB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37B30-B436-0AB0-5EB4-AD311F34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3AED-BC6C-0375-0F49-A85B4E5C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55CE2-BD3B-43DE-01DB-F3812A2F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6224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eft, text right">
  <p:cSld name="Picture left,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>
            <a:spLocks noGrp="1"/>
          </p:cNvSpPr>
          <p:nvPr>
            <p:ph type="pic" idx="2"/>
          </p:nvPr>
        </p:nvSpPr>
        <p:spPr>
          <a:xfrm>
            <a:off x="1" y="0"/>
            <a:ext cx="49584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5695934" y="2718362"/>
            <a:ext cx="5559671" cy="143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78571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400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5695934" y="1967684"/>
            <a:ext cx="5559671" cy="5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  <a:defRPr sz="2400" b="0" i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3"/>
          </p:nvPr>
        </p:nvSpPr>
        <p:spPr>
          <a:xfrm>
            <a:off x="5695934" y="4323880"/>
            <a:ext cx="5559671" cy="65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227272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None/>
              <a:defRPr sz="11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041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0B54-3D77-85AF-9800-8447D7CB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A6AD1-BA40-E4CC-A274-B81D4B98B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7E63-3941-4596-3E15-86622AEF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BA5BD-3AAF-6CFF-3754-3187EA0E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C221-1833-2A8A-BFAC-B3AACF97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7457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A746-45E2-8C9B-19E1-16E7A62B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9C055-CD9D-85D9-B847-1E22D21CA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2DD45-74A7-A584-952C-901D25C5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4B654-113C-AC5D-ECB4-4228E969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C401F-F85D-0E95-F4E1-7B952ECA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786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5DA5-814A-7543-A225-C02FCE20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84FCF-DFB7-6067-7FDE-3DD76FE1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BD01-C6A8-F3A7-2E46-37B71AF87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05644-4004-1EF7-E2C3-53236AA8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25B3B-3D83-0A61-69B9-2C18FE62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8785C-6AAB-5AE8-0416-7AB670B0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8761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0B59-9F2A-B3DB-2BFD-EFDB3428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C7DC6-5B91-478F-B494-A20C2EBB6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95907-0A2F-298F-4E09-7B5F0C444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69C0F-852F-C15A-5470-77DEE65CD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D650D-8E6B-A8FF-F2F4-DA5B4AEF5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E2D7D-5090-D28E-232D-279D09F0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500FE-E9A2-0FA2-E988-BB3D0B95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658D90-B85F-D13C-26F8-30885202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798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B424-B317-448E-E26A-38F11405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434F3-AB9B-1A75-E274-ECD15C55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CB88F-8A62-241A-FBA9-F447E2A4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335E0-4FD0-6B3A-F87C-5F0A1A1E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340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62D6A-AC44-3FE7-46F7-6A7196AA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5331E-4E67-A709-72EA-AB871A09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DFF74-B2CC-6B80-8CC2-AA9CB8C2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054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035A-6B9A-741E-F577-65782805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1907-3B7F-7F70-C97E-0D67F8517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D321F-2405-FBBA-EE32-52985391F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0DD49-49BC-1942-65AD-4129E977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11F7-D33D-9F9E-A565-5A3ABE6F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8A8A9-E0BB-5302-DDAB-4BC1D14E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975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5B246-D159-1540-B127-DB0724A8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AA920-2CAE-4B19-628D-C86E79C78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5D98B-6527-9F5A-AC2C-F3BBC9BE4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5A8E0-BFA6-0EA5-6A07-B6380868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B56E9-505B-B652-619E-F7D164AF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B496E-E6B3-92BE-613B-40D535F2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502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CD0F5-8C8C-B8AE-78DB-D1E4A71C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8DE61-CA62-670E-EC88-C7820083A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32261-36B0-2DE9-D35B-93143D6A3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76926-D5C8-B19C-069D-F3EE13FE8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987F-2EF5-6361-A2D2-0810488F7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  <p:sp>
        <p:nvSpPr>
          <p:cNvPr id="7" name="MSIPCMContentMarking" descr="{&quot;HashCode&quot;:1442100953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F2B15DDB-A49B-4A3D-AF8A-75C1589505B3}"/>
              </a:ext>
            </a:extLst>
          </p:cNvPr>
          <p:cNvSpPr txBox="1"/>
          <p:nvPr userDrawn="1"/>
        </p:nvSpPr>
        <p:spPr>
          <a:xfrm>
            <a:off x="0" y="0"/>
            <a:ext cx="75928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Classified</a:t>
            </a:r>
            <a:endParaRPr lang="en-BE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5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2F13BC3-8BA4-D241-4BEA-ED80F505F5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20045" r="10937" b="24999"/>
          <a:stretch/>
        </p:blipFill>
        <p:spPr>
          <a:xfrm>
            <a:off x="2828407" y="5483936"/>
            <a:ext cx="2951210" cy="1374064"/>
          </a:xfrm>
          <a:prstGeom prst="rect">
            <a:avLst/>
          </a:prstGeom>
        </p:spPr>
      </p:pic>
      <p:pic>
        <p:nvPicPr>
          <p:cNvPr id="41" name="Picture 40" descr="A close-up of a light fixture&#10;&#10;Description automatically generated with low confidence">
            <a:extLst>
              <a:ext uri="{FF2B5EF4-FFF2-40B4-BE49-F238E27FC236}">
                <a16:creationId xmlns:a16="http://schemas.microsoft.com/office/drawing/2014/main" id="{341CCDD9-416F-BD5F-5C67-2001C3F6DC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8917" r="199" b="33330"/>
          <a:stretch/>
        </p:blipFill>
        <p:spPr>
          <a:xfrm>
            <a:off x="2839528" y="-1"/>
            <a:ext cx="2949845" cy="2655853"/>
          </a:xfrm>
          <a:prstGeom prst="rect">
            <a:avLst/>
          </a:prstGeom>
        </p:spPr>
      </p:pic>
      <p:pic>
        <p:nvPicPr>
          <p:cNvPr id="43" name="Picture 42" descr="A close-up of a track light&#10;&#10;Description automatically generated with low confidence">
            <a:extLst>
              <a:ext uri="{FF2B5EF4-FFF2-40B4-BE49-F238E27FC236}">
                <a16:creationId xmlns:a16="http://schemas.microsoft.com/office/drawing/2014/main" id="{36243D21-E246-715E-3FE4-FB4E560DAB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1" t="33393" r="26398" b="34414"/>
          <a:stretch/>
        </p:blipFill>
        <p:spPr>
          <a:xfrm>
            <a:off x="-4366" y="5483936"/>
            <a:ext cx="2815808" cy="1374064"/>
          </a:xfrm>
          <a:prstGeom prst="rect">
            <a:avLst/>
          </a:prstGeom>
        </p:spPr>
      </p:pic>
      <p:pic>
        <p:nvPicPr>
          <p:cNvPr id="7" name="Picture 6" descr="A picture containing cylinder, indoor, black and white, cup&#10;&#10;Description automatically generated">
            <a:extLst>
              <a:ext uri="{FF2B5EF4-FFF2-40B4-BE49-F238E27FC236}">
                <a16:creationId xmlns:a16="http://schemas.microsoft.com/office/drawing/2014/main" id="{8B6740A9-EDAE-082E-A749-D9A1C57516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0" b="7014"/>
          <a:stretch/>
        </p:blipFill>
        <p:spPr>
          <a:xfrm>
            <a:off x="2830003" y="2675903"/>
            <a:ext cx="2949614" cy="2790325"/>
          </a:xfrm>
          <a:prstGeom prst="rect">
            <a:avLst/>
          </a:prstGeom>
        </p:spPr>
      </p:pic>
      <p:pic>
        <p:nvPicPr>
          <p:cNvPr id="6" name="Picture 5" descr="A close-up of a light&#10;&#10;Description automatically generated">
            <a:extLst>
              <a:ext uri="{FF2B5EF4-FFF2-40B4-BE49-F238E27FC236}">
                <a16:creationId xmlns:a16="http://schemas.microsoft.com/office/drawing/2014/main" id="{B4C4E0BD-08E0-B499-F15C-D5AB986C1D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0" y="17707"/>
            <a:ext cx="2815808" cy="3429001"/>
          </a:xfrm>
          <a:prstGeom prst="rect">
            <a:avLst/>
          </a:prstGeom>
        </p:spPr>
      </p:pic>
      <p:pic>
        <p:nvPicPr>
          <p:cNvPr id="8" name="Picture 7" descr="A picture containing cylinder, household hardware, indoor, black and white&#10;&#10;Description automatically generated">
            <a:extLst>
              <a:ext uri="{FF2B5EF4-FFF2-40B4-BE49-F238E27FC236}">
                <a16:creationId xmlns:a16="http://schemas.microsoft.com/office/drawing/2014/main" id="{053A2F4E-443A-5541-B4F0-4D1C529569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6" t="12702" r="16402" b="22619"/>
          <a:stretch/>
        </p:blipFill>
        <p:spPr>
          <a:xfrm>
            <a:off x="-4366" y="3464416"/>
            <a:ext cx="2815808" cy="2019520"/>
          </a:xfrm>
          <a:prstGeom prst="rect">
            <a:avLst/>
          </a:prstGeom>
        </p:spPr>
      </p:pic>
      <p:sp>
        <p:nvSpPr>
          <p:cNvPr id="3" name="Google Shape;148;p4">
            <a:extLst>
              <a:ext uri="{FF2B5EF4-FFF2-40B4-BE49-F238E27FC236}">
                <a16:creationId xmlns:a16="http://schemas.microsoft.com/office/drawing/2014/main" id="{6E973ABD-B4DB-5D0F-FA4E-A142262122D9}"/>
              </a:ext>
            </a:extLst>
          </p:cNvPr>
          <p:cNvSpPr txBox="1">
            <a:spLocks/>
          </p:cNvSpPr>
          <p:nvPr/>
        </p:nvSpPr>
        <p:spPr>
          <a:xfrm>
            <a:off x="6096000" y="723513"/>
            <a:ext cx="4753535" cy="613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  <a:defRPr sz="2400" b="0" i="0" kern="120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en-US" sz="3200" dirty="0" err="1">
                <a:solidFill>
                  <a:schemeClr val="dk1"/>
                </a:solidFill>
              </a:rPr>
              <a:t>Minude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0EF50-9214-ACBF-7A2E-FBFB8F870F90}"/>
              </a:ext>
            </a:extLst>
          </p:cNvPr>
          <p:cNvSpPr txBox="1"/>
          <p:nvPr/>
        </p:nvSpPr>
        <p:spPr>
          <a:xfrm>
            <a:off x="6096001" y="1493740"/>
            <a:ext cx="5372986" cy="4994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Freight-text-pro"/>
                <a:cs typeface="Arial" panose="020B0604020202020204" pitchFamily="34" charset="0"/>
              </a:rPr>
              <a:t>Reason of existence</a:t>
            </a:r>
          </a:p>
          <a:p>
            <a:endParaRPr lang="en-US" sz="1400" b="1" dirty="0">
              <a:latin typeface="Freight-text-pro"/>
              <a:cs typeface="Arial" panose="020B0604020202020204" pitchFamily="34" charset="0"/>
            </a:endParaRPr>
          </a:p>
          <a:p>
            <a:r>
              <a:rPr lang="en-US" sz="1200" b="0" dirty="0">
                <a:effectLst/>
                <a:latin typeface="Freight-text-pro"/>
              </a:rPr>
              <a:t>A miniaturized cylinder-shaped </a:t>
            </a:r>
            <a:r>
              <a:rPr lang="en-US" sz="1200" dirty="0">
                <a:latin typeface="Freight-text-pro"/>
              </a:rPr>
              <a:t>design that e</a:t>
            </a:r>
            <a:r>
              <a:rPr lang="en-US" sz="1200" b="0" dirty="0">
                <a:effectLst/>
                <a:latin typeface="Freight-text-pro"/>
              </a:rPr>
              <a:t>xpresses a very refined and minimalistic look &amp; feel. </a:t>
            </a:r>
            <a:r>
              <a:rPr lang="en-US" sz="1200" dirty="0">
                <a:latin typeface="Freight-text-pro"/>
              </a:rPr>
              <a:t>One design language for many different applications.</a:t>
            </a:r>
            <a:endParaRPr lang="en-US" sz="1200" b="0" dirty="0">
              <a:effectLst/>
              <a:latin typeface="Freight-text-pro"/>
            </a:endParaRPr>
          </a:p>
          <a:p>
            <a:endParaRPr lang="en-US" sz="1200" b="1" dirty="0">
              <a:latin typeface="Freight-text-pro"/>
              <a:cs typeface="Arial" panose="020B0604020202020204" pitchFamily="34" charset="0"/>
            </a:endParaRPr>
          </a:p>
          <a:p>
            <a:r>
              <a:rPr lang="en-US" sz="1400" b="1" dirty="0">
                <a:latin typeface="Freight-text-pro"/>
                <a:cs typeface="Arial" panose="020B0604020202020204" pitchFamily="34" charset="0"/>
              </a:rPr>
              <a:t>What’s in a name</a:t>
            </a:r>
          </a:p>
          <a:p>
            <a:r>
              <a:rPr lang="en-US" sz="1200" dirty="0" err="1">
                <a:latin typeface="Freight-text-pro"/>
                <a:cs typeface="Arial" panose="020B0604020202020204" pitchFamily="34" charset="0"/>
              </a:rPr>
              <a:t>Minude</a:t>
            </a:r>
            <a:r>
              <a:rPr lang="en-US" sz="1200" dirty="0">
                <a:latin typeface="Freight-text-pro"/>
                <a:cs typeface="Arial" panose="020B0604020202020204" pitchFamily="34" charset="0"/>
              </a:rPr>
              <a:t> refers to miniaturized Nude (c</a:t>
            </a:r>
            <a:r>
              <a:rPr lang="en-US" sz="1200" b="0" dirty="0">
                <a:effectLst/>
                <a:latin typeface="Freight-text-pro"/>
              </a:rPr>
              <a:t>ylinder stripped down to the essence.)</a:t>
            </a:r>
          </a:p>
          <a:p>
            <a:endParaRPr lang="en-US" sz="1200" dirty="0">
              <a:latin typeface="Freight-text-pro"/>
              <a:cs typeface="Arial" panose="020B0604020202020204" pitchFamily="34" charset="0"/>
            </a:endParaRPr>
          </a:p>
          <a:p>
            <a:endParaRPr lang="en-US" sz="1600" b="1" dirty="0">
              <a:latin typeface="Freight-text-pro"/>
              <a:cs typeface="Arial" panose="020B0604020202020204" pitchFamily="34" charset="0"/>
            </a:endParaRPr>
          </a:p>
          <a:p>
            <a:r>
              <a:rPr lang="en-US" sz="1400" b="1" dirty="0">
                <a:latin typeface="Freight-text-pro"/>
                <a:cs typeface="Arial" panose="020B0604020202020204" pitchFamily="34" charset="0"/>
              </a:rPr>
              <a:t>Key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Freight-text-pro"/>
                <a:cs typeface="Arial" panose="020B0604020202020204" pitchFamily="34" charset="0"/>
              </a:rPr>
              <a:t>Unibody cylinder with curved inner 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Freight-text-pro"/>
                <a:cs typeface="Arial" panose="020B0604020202020204" pitchFamily="34" charset="0"/>
              </a:rPr>
              <a:t>Sharp, thin rim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Structured powder coated, chrome or brushed </a:t>
            </a:r>
            <a:r>
              <a:rPr lang="en-US" sz="1200" dirty="0" err="1">
                <a:cs typeface="Arial" panose="020B0604020202020204" pitchFamily="34" charset="0"/>
              </a:rPr>
              <a:t>anodised</a:t>
            </a:r>
            <a:r>
              <a:rPr lang="en-US" sz="1200" dirty="0">
                <a:cs typeface="Arial" panose="020B0604020202020204" pitchFamily="34" charset="0"/>
              </a:rPr>
              <a:t> sophisticated finishes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Freight-text-pro"/>
                <a:cs typeface="Arial" panose="020B0604020202020204" pitchFamily="34" charset="0"/>
              </a:rPr>
              <a:t>Hidden, ingenious, black matt tilting arm and back plate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Freight-text-pro"/>
                <a:cs typeface="Arial" panose="020B0604020202020204" pitchFamily="34" charset="0"/>
              </a:rPr>
              <a:t>Yogic flexibility (h360° v90°)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Freight-text-pro"/>
                <a:cs typeface="Arial" panose="020B0604020202020204" pitchFamily="34" charset="0"/>
              </a:rPr>
              <a:t>D</a:t>
            </a:r>
            <a:r>
              <a:rPr lang="en-US" sz="1200" dirty="0">
                <a:cs typeface="Arial" panose="020B0604020202020204" pitchFamily="34" charset="0"/>
              </a:rPr>
              <a:t>eep recessed light source: visual comfort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Custom-made aspherical, textured lens → concentrated light beam with soft fade out adding drama and contrast in a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Glass lens → infinite optical performance</a:t>
            </a:r>
            <a:endParaRPr lang="en-US" sz="1200" dirty="0">
              <a:solidFill>
                <a:schemeClr val="dk1"/>
              </a:solidFill>
              <a:latin typeface="Freight-text-pro"/>
              <a:cs typeface="Arial" panose="020B0604020202020204" pitchFamily="34" charset="0"/>
            </a:endParaRPr>
          </a:p>
          <a:p>
            <a:endParaRPr lang="en-US" sz="1200" b="0" dirty="0">
              <a:effectLst/>
              <a:latin typeface="Freight-text-pro"/>
            </a:endParaRPr>
          </a:p>
          <a:p>
            <a:endParaRPr lang="en-US" sz="1200" b="0" dirty="0">
              <a:effectLst/>
              <a:latin typeface="Freight-text-pro"/>
            </a:endParaRPr>
          </a:p>
          <a:p>
            <a:endParaRPr lang="en-US" sz="1200" dirty="0">
              <a:latin typeface="Freight-text-pro"/>
              <a:cs typeface="Arial" panose="020B0604020202020204" pitchFamily="34" charset="0"/>
            </a:endParaRPr>
          </a:p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C7B2"/>
              </a:buClr>
              <a:buSzPts val="1400"/>
            </a:pPr>
            <a:r>
              <a:rPr lang="en-US" sz="1200" i="1" dirty="0">
                <a:solidFill>
                  <a:schemeClr val="dk1"/>
                </a:solidFill>
                <a:latin typeface="Freight-text-pro"/>
              </a:rPr>
              <a:t>Designed by Modular Lighting Instruments</a:t>
            </a:r>
            <a:br>
              <a:rPr lang="en-US" sz="1050" dirty="0">
                <a:solidFill>
                  <a:schemeClr val="dk1"/>
                </a:solidFill>
                <a:latin typeface="Freight-text-pro"/>
              </a:rPr>
            </a:br>
            <a:endParaRPr lang="en-US" sz="1050" dirty="0">
              <a:solidFill>
                <a:schemeClr val="dk1"/>
              </a:solidFill>
              <a:latin typeface="Freight-text-pro"/>
            </a:endParaRPr>
          </a:p>
          <a:p>
            <a:endParaRPr lang="en-US" sz="1400" dirty="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0605B5-35D1-9F7B-B798-A7DB9F3C1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41" y="6080766"/>
            <a:ext cx="855128" cy="66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image001">
            <a:extLst>
              <a:ext uri="{FF2B5EF4-FFF2-40B4-BE49-F238E27FC236}">
                <a16:creationId xmlns:a16="http://schemas.microsoft.com/office/drawing/2014/main" id="{9E1CADFE-97DE-A84C-4956-E578B868C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4" t="3150" r="34526" b="69375"/>
          <a:stretch/>
        </p:blipFill>
        <p:spPr bwMode="auto">
          <a:xfrm>
            <a:off x="10460620" y="6080766"/>
            <a:ext cx="712153" cy="66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2EBDAC-1CDA-DE4F-47E4-1A41844475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8626" y="6116230"/>
            <a:ext cx="585986" cy="64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9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9402</TotalTime>
  <Words>123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Freight-text-pro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IP&amp;S Visit @ Modular</dc:title>
  <dc:creator>Astrid De Couvreur</dc:creator>
  <cp:lastModifiedBy>Astrid De Couvreur</cp:lastModifiedBy>
  <cp:revision>47</cp:revision>
  <dcterms:created xsi:type="dcterms:W3CDTF">2023-02-13T12:06:58Z</dcterms:created>
  <dcterms:modified xsi:type="dcterms:W3CDTF">2024-03-06T13:51:39Z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f7727a-510c-40ce-a418-7fdfc8e6513f_Enabled">
    <vt:lpwstr>true</vt:lpwstr>
  </property>
  <property fmtid="{D5CDD505-2E9C-101B-9397-08002B2CF9AE}" pid="3" name="MSIP_Label_00f7727a-510c-40ce-a418-7fdfc8e6513f_SetDate">
    <vt:lpwstr>2023-06-23T09:25:52Z</vt:lpwstr>
  </property>
  <property fmtid="{D5CDD505-2E9C-101B-9397-08002B2CF9AE}" pid="4" name="MSIP_Label_00f7727a-510c-40ce-a418-7fdfc8e6513f_Method">
    <vt:lpwstr>Standard</vt:lpwstr>
  </property>
  <property fmtid="{D5CDD505-2E9C-101B-9397-08002B2CF9AE}" pid="5" name="MSIP_Label_00f7727a-510c-40ce-a418-7fdfc8e6513f_Name">
    <vt:lpwstr>Classified (without encryption)</vt:lpwstr>
  </property>
  <property fmtid="{D5CDD505-2E9C-101B-9397-08002B2CF9AE}" pid="6" name="MSIP_Label_00f7727a-510c-40ce-a418-7fdfc8e6513f_SiteId">
    <vt:lpwstr>75b2f54b-feff-400d-8e0b-67102edb9a23</vt:lpwstr>
  </property>
  <property fmtid="{D5CDD505-2E9C-101B-9397-08002B2CF9AE}" pid="7" name="MSIP_Label_00f7727a-510c-40ce-a418-7fdfc8e6513f_ActionId">
    <vt:lpwstr>826d3599-7ac7-4768-953f-a1b077107c5f</vt:lpwstr>
  </property>
  <property fmtid="{D5CDD505-2E9C-101B-9397-08002B2CF9AE}" pid="8" name="MSIP_Label_00f7727a-510c-40ce-a418-7fdfc8e6513f_ContentBits">
    <vt:lpwstr>1</vt:lpwstr>
  </property>
</Properties>
</file>