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C7B2"/>
    <a:srgbClr val="F3C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662" autoAdjust="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2368F-7573-4087-80D7-3F9DD4A2236B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6B79-3DA9-4589-AB21-74646F5B8F1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2810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5" name="Google Shape;1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2069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1EFB5-5CD8-61ED-CB82-51C26DBF6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B514FB-E173-8B83-073D-602B592A3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E6D8A-3A3C-DE47-7BBC-DA8F85437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01206-EE18-F0D9-38BA-40C56AB80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3CA7C-87CF-93E7-C19F-C36A9849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34680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96C63-8B51-D0C5-B59C-03931CC10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C0F80F-05DE-8DAF-827B-C2144D8D1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E441D-2AA6-49D0-57B4-6D0EDF801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5D9F1-34F0-D2F0-315A-2D7196F21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D3384-43BF-EF3A-70E8-9C96827DE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70452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11CB03-EE50-5F40-4DB2-D82FEC7BE6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C2D1AD-75C4-0177-D5B2-C616E8BEB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37B30-B436-0AB0-5EB4-AD311F34F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B3AED-BC6C-0375-0F49-A85B4E5C0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55CE2-BD3B-43DE-01DB-F3812A2F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262244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left, text right">
  <p:cSld name="Picture left, text righ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1"/>
          <p:cNvSpPr>
            <a:spLocks noGrp="1"/>
          </p:cNvSpPr>
          <p:nvPr>
            <p:ph type="pic" idx="2"/>
          </p:nvPr>
        </p:nvSpPr>
        <p:spPr>
          <a:xfrm>
            <a:off x="1" y="0"/>
            <a:ext cx="4958499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33;p31"/>
          <p:cNvSpPr txBox="1">
            <a:spLocks noGrp="1"/>
          </p:cNvSpPr>
          <p:nvPr>
            <p:ph type="body" idx="1"/>
          </p:nvPr>
        </p:nvSpPr>
        <p:spPr>
          <a:xfrm>
            <a:off x="5695934" y="2718362"/>
            <a:ext cx="5559671" cy="143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78571"/>
              </a:lnSpc>
              <a:spcBef>
                <a:spcPts val="1000"/>
              </a:spcBef>
              <a:spcAft>
                <a:spcPts val="0"/>
              </a:spcAft>
              <a:buSzPts val="1400"/>
              <a:buFont typeface="Arial"/>
              <a:buNone/>
              <a:defRPr sz="1400" b="0" i="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31"/>
          <p:cNvSpPr txBox="1">
            <a:spLocks noGrp="1"/>
          </p:cNvSpPr>
          <p:nvPr>
            <p:ph type="title"/>
          </p:nvPr>
        </p:nvSpPr>
        <p:spPr>
          <a:xfrm>
            <a:off x="5695934" y="1967684"/>
            <a:ext cx="5559671" cy="577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Georgia"/>
              <a:buNone/>
              <a:defRPr sz="2400" b="0" i="0">
                <a:solidFill>
                  <a:srgbClr val="1A1A1A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1"/>
          <p:cNvSpPr txBox="1">
            <a:spLocks noGrp="1"/>
          </p:cNvSpPr>
          <p:nvPr>
            <p:ph type="body" idx="3"/>
          </p:nvPr>
        </p:nvSpPr>
        <p:spPr>
          <a:xfrm>
            <a:off x="5695934" y="4323880"/>
            <a:ext cx="5559671" cy="652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227272"/>
              </a:lnSpc>
              <a:spcBef>
                <a:spcPts val="1000"/>
              </a:spcBef>
              <a:spcAft>
                <a:spcPts val="0"/>
              </a:spcAft>
              <a:buSzPts val="1100"/>
              <a:buFont typeface="Arial"/>
              <a:buNone/>
              <a:defRPr sz="1100" b="0" i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10419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60B54-3D77-85AF-9800-8447D7CB9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A6AD1-BA40-E4CC-A274-B81D4B98B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77E63-3941-4596-3E15-86622AEF7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BA5BD-3AAF-6CFF-3754-3187EA0E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5C221-1833-2A8A-BFAC-B3AACF97C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7457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8A746-45E2-8C9B-19E1-16E7A62BF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C9C055-CD9D-85D9-B847-1E22D21CA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2DD45-74A7-A584-952C-901D25C5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4B654-113C-AC5D-ECB4-4228E9696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C401F-F85D-0E95-F4E1-7B952ECA2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67786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C5DA5-814A-7543-A225-C02FCE203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84FCF-DFB7-6067-7FDE-3DD76FE11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50BD01-C6A8-F3A7-2E46-37B71AF87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105644-4004-1EF7-E2C3-53236AA82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725B3B-3D83-0A61-69B9-2C18FE627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58785C-6AAB-5AE8-0416-7AB670B0F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87615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80B59-9F2A-B3DB-2BFD-EFDB3428E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7C7DC6-5B91-478F-B494-A20C2EBB6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95907-0A2F-298F-4E09-7B5F0C444B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D69C0F-852F-C15A-5470-77DEE65CD1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AD650D-8E6B-A8FF-F2F4-DA5B4AEF5F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EE2D7D-5090-D28E-232D-279D09F06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1500FE-E9A2-0FA2-E988-BB3D0B95E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658D90-B85F-D13C-26F8-30885202E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8798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1B424-B317-448E-E26A-38F114055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7434F3-AB9B-1A75-E274-ECD15C55E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5CB88F-8A62-241A-FBA9-F447E2A48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9335E0-4FD0-6B3A-F87C-5F0A1A1EC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5340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462D6A-AC44-3FE7-46F7-6A7196AA3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55331E-4E67-A709-72EA-AB871A098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DFF74-B2CC-6B80-8CC2-AA9CB8C2E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054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2035A-6B9A-741E-F577-657828054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61907-3B7F-7F70-C97E-0D67F8517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DD321F-2405-FBBA-EE32-52985391F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B0DD49-49BC-1942-65AD-4129E977F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211F7-D33D-9F9E-A565-5A3ABE6F7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8A8A9-E0BB-5302-DDAB-4BC1D14E5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975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5B246-D159-1540-B127-DB0724A8E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EAA920-2CAE-4B19-628D-C86E79C78D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05D98B-6527-9F5A-AC2C-F3BBC9BE45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5A8E0-BFA6-0EA5-6A07-B6380868B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B56E9-505B-B652-619E-F7D164AF8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8B496E-E6B3-92BE-613B-40D535F2C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95021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ACD0F5-8C8C-B8AE-78DB-D1E4A71CF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8DE61-CA62-670E-EC88-C7820083A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32261-36B0-2DE9-D35B-93143D6A39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76926-D5C8-B19C-069D-F3EE13FE89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0987F-2EF5-6361-A2D2-0810488F7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  <p:sp>
        <p:nvSpPr>
          <p:cNvPr id="7" name="MSIPCMContentMarking" descr="{&quot;HashCode&quot;:1442100953,&quot;Placement&quot;:&quot;Header&quot;,&quot;Top&quot;:0.0,&quot;Left&quot;:0.0,&quot;SlideWidth&quot;:960,&quot;SlideHeight&quot;:540}">
            <a:extLst>
              <a:ext uri="{FF2B5EF4-FFF2-40B4-BE49-F238E27FC236}">
                <a16:creationId xmlns:a16="http://schemas.microsoft.com/office/drawing/2014/main" id="{F2B15DDB-A49B-4A3D-AF8A-75C1589505B3}"/>
              </a:ext>
            </a:extLst>
          </p:cNvPr>
          <p:cNvSpPr txBox="1"/>
          <p:nvPr userDrawn="1"/>
        </p:nvSpPr>
        <p:spPr>
          <a:xfrm>
            <a:off x="0" y="0"/>
            <a:ext cx="759286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Classified</a:t>
            </a:r>
            <a:endParaRPr lang="en-BE" sz="1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25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6" name="Picture 32">
            <a:extLst>
              <a:ext uri="{FF2B5EF4-FFF2-40B4-BE49-F238E27FC236}">
                <a16:creationId xmlns:a16="http://schemas.microsoft.com/office/drawing/2014/main" id="{EA7EAC07-EF94-3411-86D3-67C68F2099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69" t="8058" r="9469" b="319"/>
          <a:stretch/>
        </p:blipFill>
        <p:spPr bwMode="auto">
          <a:xfrm>
            <a:off x="0" y="-15902"/>
            <a:ext cx="3028494" cy="2282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Google Shape;148;p4">
            <a:extLst>
              <a:ext uri="{FF2B5EF4-FFF2-40B4-BE49-F238E27FC236}">
                <a16:creationId xmlns:a16="http://schemas.microsoft.com/office/drawing/2014/main" id="{23230DB8-CBCF-B7A9-E9AB-459047477315}"/>
              </a:ext>
            </a:extLst>
          </p:cNvPr>
          <p:cNvSpPr txBox="1">
            <a:spLocks/>
          </p:cNvSpPr>
          <p:nvPr/>
        </p:nvSpPr>
        <p:spPr>
          <a:xfrm>
            <a:off x="6536329" y="317215"/>
            <a:ext cx="4753535" cy="61381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rmAutofit/>
          </a:bodyPr>
          <a:lstStyle>
            <a:lvl1pPr lvl="0" algn="l" defTabSz="914400" rtl="0" eaLnBrk="1" latinLnBrk="0" hangingPunct="1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Georgia"/>
              <a:buNone/>
              <a:defRPr sz="2400" b="0" i="0" kern="1200">
                <a:solidFill>
                  <a:srgbClr val="1A1A1A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lnSpc>
                <a:spcPct val="90000"/>
              </a:lnSpc>
              <a:buClr>
                <a:schemeClr val="dk1"/>
              </a:buClr>
              <a:buSzPts val="3200"/>
            </a:pPr>
            <a:r>
              <a:rPr lang="en-US" sz="3200" dirty="0" err="1">
                <a:solidFill>
                  <a:schemeClr val="dk1"/>
                </a:solidFill>
              </a:rPr>
              <a:t>Trapz</a:t>
            </a:r>
            <a:endParaRPr lang="en-US" sz="3200" dirty="0">
              <a:solidFill>
                <a:schemeClr val="dk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511CAF-AA3C-B064-6328-9495120EA19B}"/>
              </a:ext>
            </a:extLst>
          </p:cNvPr>
          <p:cNvSpPr txBox="1"/>
          <p:nvPr/>
        </p:nvSpPr>
        <p:spPr>
          <a:xfrm>
            <a:off x="6536329" y="1560918"/>
            <a:ext cx="5136186" cy="5034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Freight-text-pro"/>
                <a:cs typeface="Arial" panose="020B0604020202020204" pitchFamily="34" charset="0"/>
              </a:rPr>
              <a:t>Reason of existence</a:t>
            </a:r>
          </a:p>
          <a:p>
            <a:r>
              <a:rPr lang="en-US" sz="1200" dirty="0" err="1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Trapz</a:t>
            </a: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 is a decorative wall luminaire that creates unique atmosphere with its indirect lighting. The flattened cylinder has two oblique openings, allowing a view into the contrasting interior of the luminaire.</a:t>
            </a:r>
          </a:p>
          <a:p>
            <a:endParaRPr lang="en-US" sz="1200" dirty="0">
              <a:solidFill>
                <a:schemeClr val="dk1"/>
              </a:solidFill>
              <a:latin typeface="Freight-text-pro"/>
              <a:cs typeface="Arial" panose="020B0604020202020204" pitchFamily="34" charset="0"/>
            </a:endParaRPr>
          </a:p>
          <a:p>
            <a:endParaRPr lang="en-US" sz="1400" b="1" dirty="0">
              <a:latin typeface="Freight-text-pro"/>
              <a:cs typeface="Arial" panose="020B0604020202020204" pitchFamily="34" charset="0"/>
            </a:endParaRPr>
          </a:p>
          <a:p>
            <a:r>
              <a:rPr lang="en-US" sz="1400" b="1" dirty="0">
                <a:latin typeface="Freight-text-pro"/>
                <a:cs typeface="Arial" panose="020B0604020202020204" pitchFamily="34" charset="0"/>
              </a:rPr>
              <a:t>What’s in a name</a:t>
            </a:r>
          </a:p>
          <a:p>
            <a:r>
              <a:rPr lang="en-US" sz="1200" dirty="0" err="1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Trapz</a:t>
            </a: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 refers to trapezium.</a:t>
            </a:r>
          </a:p>
          <a:p>
            <a:endParaRPr lang="en-US" sz="1600" b="1" dirty="0">
              <a:latin typeface="Freight-text-pro"/>
              <a:cs typeface="Arial" panose="020B0604020202020204" pitchFamily="34" charset="0"/>
            </a:endParaRPr>
          </a:p>
          <a:p>
            <a:r>
              <a:rPr lang="en-US" sz="1400" b="1" dirty="0">
                <a:latin typeface="Freight-text-pro"/>
                <a:cs typeface="Arial" panose="020B0604020202020204" pitchFamily="34" charset="0"/>
              </a:rPr>
              <a:t>Key features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b="0" dirty="0">
              <a:solidFill>
                <a:schemeClr val="dk1"/>
              </a:solidFill>
              <a:effectLst/>
              <a:latin typeface="Freight-text-pro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Soft, organic shape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Double-walled housing in distinct finishes accentuates the duality of the luminaire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Trapz</a:t>
            </a: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 creates a wide fan of up and down light on the wall drawing interesting line patterns, contrasting the soft, organic shape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Wide range of finishes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12 different color combinations 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Powder painted or brushed anodized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b="0" dirty="0">
              <a:solidFill>
                <a:schemeClr val="dk1"/>
              </a:solidFill>
              <a:effectLst/>
              <a:latin typeface="Freight-text-pro"/>
              <a:cs typeface="Arial" panose="020B0604020202020204" pitchFamily="34" charset="0"/>
            </a:endParaRPr>
          </a:p>
          <a:p>
            <a:endParaRPr lang="en-US" sz="1200" dirty="0">
              <a:latin typeface="Freight-text-pro"/>
              <a:cs typeface="Arial" panose="020B0604020202020204" pitchFamily="34" charset="0"/>
            </a:endParaRPr>
          </a:p>
          <a:p>
            <a:endParaRPr lang="en-US" sz="1200" dirty="0">
              <a:latin typeface="Freight-text-pro"/>
              <a:cs typeface="Arial" panose="020B0604020202020204" pitchFamily="34" charset="0"/>
            </a:endParaRPr>
          </a:p>
          <a:p>
            <a:pPr marL="5715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2C7B2"/>
              </a:buClr>
              <a:buSzPts val="1400"/>
            </a:pPr>
            <a:r>
              <a:rPr lang="en-US" sz="1200" i="1" dirty="0">
                <a:solidFill>
                  <a:schemeClr val="dk1"/>
                </a:solidFill>
                <a:latin typeface="Freight-text-pro"/>
              </a:rPr>
              <a:t>Designed by Modular Lighting Instruments</a:t>
            </a:r>
            <a:endParaRPr lang="en-US" sz="1050" dirty="0">
              <a:solidFill>
                <a:schemeClr val="dk1"/>
              </a:solidFill>
              <a:latin typeface="Freight-text-pro"/>
            </a:endParaRPr>
          </a:p>
          <a:p>
            <a:endParaRPr lang="en-US" sz="1400" dirty="0">
              <a:cs typeface="Arial" panose="020B0604020202020204" pitchFamily="34" charset="0"/>
            </a:endParaRPr>
          </a:p>
        </p:txBody>
      </p:sp>
      <p:pic>
        <p:nvPicPr>
          <p:cNvPr id="1064" name="Picture 40">
            <a:extLst>
              <a:ext uri="{FF2B5EF4-FFF2-40B4-BE49-F238E27FC236}">
                <a16:creationId xmlns:a16="http://schemas.microsoft.com/office/drawing/2014/main" id="{DC4A4C2A-EC97-B315-5BCD-1943DBBF68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57" b="26067"/>
          <a:stretch/>
        </p:blipFill>
        <p:spPr bwMode="auto">
          <a:xfrm>
            <a:off x="3044394" y="0"/>
            <a:ext cx="3028493" cy="2820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6" name="Picture 42">
            <a:extLst>
              <a:ext uri="{FF2B5EF4-FFF2-40B4-BE49-F238E27FC236}">
                <a16:creationId xmlns:a16="http://schemas.microsoft.com/office/drawing/2014/main" id="{7578C70A-B189-56B3-936A-E2E0AE51D3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65" b="18377"/>
          <a:stretch/>
        </p:blipFill>
        <p:spPr bwMode="auto">
          <a:xfrm>
            <a:off x="0" y="4788591"/>
            <a:ext cx="3028492" cy="2085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0" name="Picture 46">
            <a:extLst>
              <a:ext uri="{FF2B5EF4-FFF2-40B4-BE49-F238E27FC236}">
                <a16:creationId xmlns:a16="http://schemas.microsoft.com/office/drawing/2014/main" id="{B1E05F48-05E9-D608-4166-4710C71C37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87" t="25375" r="8321" b="3060"/>
          <a:stretch/>
        </p:blipFill>
        <p:spPr bwMode="auto">
          <a:xfrm>
            <a:off x="3044392" y="2835910"/>
            <a:ext cx="3028493" cy="4037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2" name="Picture 48">
            <a:extLst>
              <a:ext uri="{FF2B5EF4-FFF2-40B4-BE49-F238E27FC236}">
                <a16:creationId xmlns:a16="http://schemas.microsoft.com/office/drawing/2014/main" id="{36AAE907-A182-BE20-BE2E-9C14FE37F1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5" t="864" r="13445" b="8950"/>
          <a:stretch/>
        </p:blipFill>
        <p:spPr bwMode="auto">
          <a:xfrm>
            <a:off x="0" y="2282026"/>
            <a:ext cx="3028492" cy="2490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0598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7632</TotalTime>
  <Words>106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Freight-text-pro</vt:lpstr>
      <vt:lpstr>Georgia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IP&amp;S Visit @ Modular</dc:title>
  <dc:creator>Astrid De Couvreur</dc:creator>
  <cp:lastModifiedBy>Astrid De Couvreur</cp:lastModifiedBy>
  <cp:revision>54</cp:revision>
  <dcterms:created xsi:type="dcterms:W3CDTF">2023-02-13T12:06:58Z</dcterms:created>
  <dcterms:modified xsi:type="dcterms:W3CDTF">2024-03-28T12:48:35Z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0f7727a-510c-40ce-a418-7fdfc8e6513f_Enabled">
    <vt:lpwstr>true</vt:lpwstr>
  </property>
  <property fmtid="{D5CDD505-2E9C-101B-9397-08002B2CF9AE}" pid="3" name="MSIP_Label_00f7727a-510c-40ce-a418-7fdfc8e6513f_SetDate">
    <vt:lpwstr>2023-06-23T09:25:52Z</vt:lpwstr>
  </property>
  <property fmtid="{D5CDD505-2E9C-101B-9397-08002B2CF9AE}" pid="4" name="MSIP_Label_00f7727a-510c-40ce-a418-7fdfc8e6513f_Method">
    <vt:lpwstr>Standard</vt:lpwstr>
  </property>
  <property fmtid="{D5CDD505-2E9C-101B-9397-08002B2CF9AE}" pid="5" name="MSIP_Label_00f7727a-510c-40ce-a418-7fdfc8e6513f_Name">
    <vt:lpwstr>Classified (without encryption)</vt:lpwstr>
  </property>
  <property fmtid="{D5CDD505-2E9C-101B-9397-08002B2CF9AE}" pid="6" name="MSIP_Label_00f7727a-510c-40ce-a418-7fdfc8e6513f_SiteId">
    <vt:lpwstr>75b2f54b-feff-400d-8e0b-67102edb9a23</vt:lpwstr>
  </property>
  <property fmtid="{D5CDD505-2E9C-101B-9397-08002B2CF9AE}" pid="7" name="MSIP_Label_00f7727a-510c-40ce-a418-7fdfc8e6513f_ActionId">
    <vt:lpwstr>826d3599-7ac7-4768-953f-a1b077107c5f</vt:lpwstr>
  </property>
  <property fmtid="{D5CDD505-2E9C-101B-9397-08002B2CF9AE}" pid="8" name="MSIP_Label_00f7727a-510c-40ce-a418-7fdfc8e6513f_ContentBits">
    <vt:lpwstr>1</vt:lpwstr>
  </property>
</Properties>
</file>