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62" autoAdjust="0"/>
  </p:normalViewPr>
  <p:slideViewPr>
    <p:cSldViewPr snapToGrid="0">
      <p:cViewPr>
        <p:scale>
          <a:sx n="80" d="100"/>
          <a:sy n="80" d="100"/>
        </p:scale>
        <p:origin x="136" y="-5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2069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left, text right">
  <p:cSld name="Picture left, text righ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>
            <a:spLocks noGrp="1"/>
          </p:cNvSpPr>
          <p:nvPr>
            <p:ph type="pic" idx="2"/>
          </p:nvPr>
        </p:nvSpPr>
        <p:spPr>
          <a:xfrm>
            <a:off x="1" y="0"/>
            <a:ext cx="495849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5695934" y="2718362"/>
            <a:ext cx="5559671" cy="143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78571"/>
              </a:lnSpc>
              <a:spcBef>
                <a:spcPts val="1000"/>
              </a:spcBef>
              <a:spcAft>
                <a:spcPts val="0"/>
              </a:spcAft>
              <a:buSzPts val="1400"/>
              <a:buFont typeface="Arial"/>
              <a:buNone/>
              <a:defRPr sz="1400" b="0" i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5695934" y="1967684"/>
            <a:ext cx="5559671" cy="577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3"/>
          </p:nvPr>
        </p:nvSpPr>
        <p:spPr>
          <a:xfrm>
            <a:off x="5695934" y="4323880"/>
            <a:ext cx="5559671" cy="65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041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8;p4">
            <a:extLst>
              <a:ext uri="{FF2B5EF4-FFF2-40B4-BE49-F238E27FC236}">
                <a16:creationId xmlns:a16="http://schemas.microsoft.com/office/drawing/2014/main" id="{23230DB8-CBCF-B7A9-E9AB-459047477315}"/>
              </a:ext>
            </a:extLst>
          </p:cNvPr>
          <p:cNvSpPr txBox="1">
            <a:spLocks/>
          </p:cNvSpPr>
          <p:nvPr/>
        </p:nvSpPr>
        <p:spPr>
          <a:xfrm>
            <a:off x="6536329" y="317215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lvl="0" algn="l" defTabSz="914400" rtl="0" eaLnBrk="1" latinLnBrk="0" hangingPunct="1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 kern="120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en-US" sz="3200" dirty="0">
                <a:solidFill>
                  <a:schemeClr val="dk1"/>
                </a:solidFill>
              </a:rPr>
              <a:t>Smart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511CAF-AA3C-B064-6328-9495120EA19B}"/>
              </a:ext>
            </a:extLst>
          </p:cNvPr>
          <p:cNvSpPr txBox="1"/>
          <p:nvPr/>
        </p:nvSpPr>
        <p:spPr>
          <a:xfrm>
            <a:off x="6536329" y="1002593"/>
            <a:ext cx="5759394" cy="6111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Reason of existence</a:t>
            </a:r>
          </a:p>
          <a:p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The most versatile, modular downlighter.</a:t>
            </a:r>
          </a:p>
          <a:p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Broad platform that consists of different designs, shapes, sizes, colors and mounting options. Create a playful installation while maintaining a consistent look and feel.</a:t>
            </a:r>
          </a:p>
          <a:p>
            <a:endParaRPr lang="en-US" sz="1200" b="1" dirty="0"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What’s in a name</a:t>
            </a:r>
          </a:p>
          <a:p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Smart refers to the smart choice for any application.</a:t>
            </a:r>
          </a:p>
          <a:p>
            <a:endParaRPr lang="en-US" sz="1600" b="1" dirty="0"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Key features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chemeClr val="dk1"/>
                </a:solidFill>
                <a:effectLst/>
                <a:latin typeface="Freight-text-pro"/>
                <a:cs typeface="Arial" panose="020B0604020202020204" pitchFamily="34" charset="0"/>
              </a:rPr>
              <a:t>3 different designs in 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4 different sizes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Deep recessed light source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chemeClr val="dk1"/>
                </a:solidFill>
                <a:effectLst/>
                <a:latin typeface="Freight-text-pro"/>
                <a:cs typeface="Arial" panose="020B0604020202020204" pitchFamily="34" charset="0"/>
              </a:rPr>
              <a:t>Fixed or adjustable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IP20 or IP55</a:t>
            </a: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Mix and match:</a:t>
            </a: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Mask: covers large holes or creates a nice square/rectangular accent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Box: surface-mounted DE or DI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Tube: surface-mounted or suspended DE or DI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Ball: suspended DE or DI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From orientation to accent and general lighting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from 100 up to 4500lm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3 CCT’s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Warm dim technology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S| M | F | WF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>
                <a:cs typeface="Arial" panose="020B0604020202020204" pitchFamily="34" charset="0"/>
              </a:rPr>
              <a:t>Gu10 version allows easy smart lighting solution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Structured powder coated or wet painted (brushed) finishes </a:t>
            </a:r>
          </a:p>
          <a:p>
            <a:endParaRPr lang="en-US" sz="1200" dirty="0">
              <a:latin typeface="Freight-text-pro"/>
              <a:cs typeface="Arial" panose="020B0604020202020204" pitchFamily="34" charset="0"/>
            </a:endParaRPr>
          </a:p>
          <a:p>
            <a:endParaRPr lang="en-US" sz="1200" dirty="0">
              <a:latin typeface="Freight-text-pro"/>
              <a:cs typeface="Arial" panose="020B0604020202020204" pitchFamily="34" charset="0"/>
            </a:endParaRPr>
          </a:p>
          <a:p>
            <a:pPr marL="5715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2C7B2"/>
              </a:buClr>
              <a:buSzPts val="1400"/>
            </a:pPr>
            <a:r>
              <a:rPr lang="en-US" sz="1200" i="1" dirty="0">
                <a:solidFill>
                  <a:schemeClr val="dk1"/>
                </a:solidFill>
                <a:latin typeface="Freight-text-pro"/>
              </a:rPr>
              <a:t>Designed by Modular Lighting Instruments</a:t>
            </a:r>
            <a:endParaRPr lang="en-US" sz="1050" dirty="0">
              <a:solidFill>
                <a:schemeClr val="dk1"/>
              </a:solidFill>
              <a:latin typeface="Freight-text-pro"/>
            </a:endParaRPr>
          </a:p>
          <a:p>
            <a:endParaRPr lang="en-US" sz="1400" dirty="0">
              <a:cs typeface="Arial" panose="020B0604020202020204" pitchFamily="34" charset="0"/>
            </a:endParaRPr>
          </a:p>
        </p:txBody>
      </p:sp>
      <p:pic>
        <p:nvPicPr>
          <p:cNvPr id="1026" name="Picture 2" descr="Smart Kup Champagne Brushed">
            <a:extLst>
              <a:ext uri="{FF2B5EF4-FFF2-40B4-BE49-F238E27FC236}">
                <a16:creationId xmlns:a16="http://schemas.microsoft.com/office/drawing/2014/main" id="{9D4EE825-969E-E6D1-A777-7559F14B96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030820" cy="2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lack box with bronze spotlight">
            <a:extLst>
              <a:ext uri="{FF2B5EF4-FFF2-40B4-BE49-F238E27FC236}">
                <a16:creationId xmlns:a16="http://schemas.microsoft.com/office/drawing/2014/main" id="{16B8FCD8-336D-8C0C-241F-57E92479EB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35044"/>
            <a:ext cx="3030820" cy="2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C66641DE-B7C2-6EE5-2E1D-53BE57E1FE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1" t="33291" r="33447" b="34376"/>
          <a:stretch/>
        </p:blipFill>
        <p:spPr bwMode="auto">
          <a:xfrm>
            <a:off x="3049460" y="1"/>
            <a:ext cx="3034851" cy="2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190C3AE9-AB40-9D91-9AAF-E58BF2A601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43" t="32745" r="31447" b="32745"/>
          <a:stretch/>
        </p:blipFill>
        <p:spPr bwMode="auto">
          <a:xfrm>
            <a:off x="3049460" y="2035043"/>
            <a:ext cx="3034850" cy="2023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B426FB40-B6C9-BDD7-F182-726A24448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70087"/>
            <a:ext cx="1858608" cy="2787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27C963D3-814B-AF18-D9AF-869885DE0E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6" r="18465"/>
          <a:stretch/>
        </p:blipFill>
        <p:spPr bwMode="auto">
          <a:xfrm>
            <a:off x="1887614" y="4070084"/>
            <a:ext cx="1143206" cy="2787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EA21B0B1-6E10-31E4-146D-A78661F139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8" r="20143"/>
          <a:stretch/>
        </p:blipFill>
        <p:spPr bwMode="auto">
          <a:xfrm>
            <a:off x="3049460" y="4070084"/>
            <a:ext cx="1143207" cy="2787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235D121C-CA32-9CDD-2DC0-878F87095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748" y="4070084"/>
            <a:ext cx="1866562" cy="2787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598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7485</TotalTime>
  <Words>156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Freight-text-pro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Astrid De Couvreur</cp:lastModifiedBy>
  <cp:revision>52</cp:revision>
  <dcterms:created xsi:type="dcterms:W3CDTF">2023-02-13T12:06:58Z</dcterms:created>
  <dcterms:modified xsi:type="dcterms:W3CDTF">2024-03-28T12:45:01Z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