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5" r:id="rId4"/>
    <p:sldId id="266" r:id="rId5"/>
    <p:sldId id="258" r:id="rId6"/>
    <p:sldId id="2172" r:id="rId7"/>
    <p:sldId id="2173" r:id="rId8"/>
    <p:sldId id="267" r:id="rId9"/>
    <p:sldId id="275" r:id="rId10"/>
    <p:sldId id="276" r:id="rId11"/>
    <p:sldId id="281" r:id="rId12"/>
    <p:sldId id="2162" r:id="rId13"/>
    <p:sldId id="2163" r:id="rId14"/>
    <p:sldId id="2164" r:id="rId15"/>
    <p:sldId id="2165" r:id="rId16"/>
    <p:sldId id="2168" r:id="rId17"/>
    <p:sldId id="2170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B5B6-2381-4AFB-BB4B-E76FE65B3664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6213-DD03-4DF3-908F-5248A8FF0B4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3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08E94-92E9-4331-A838-A2D2B1468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16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66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03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86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76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46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BA73-22C1-9B53-9F37-C1302B8F5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6C11C-0125-9E83-A5EA-E9AD97C74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015B-C1EC-D3D5-BB3A-EDE70518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56D1-F8BB-3870-F2DA-14FEADAB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F59D-8A4E-BEC2-90AF-F57552A8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488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DA49-71D5-BDDC-6B1F-DF5E048F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A72A7-9080-26A1-82AA-19CE57815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D6FE-EC29-46BF-9C4A-E900958E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99DA4-EF8C-EF29-2CC6-4F21843E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8AE1-4AE8-79D3-F39E-72ABEA47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38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6B3EC-2A72-AA14-32DF-40772F015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4319B-14E6-7E50-E340-D67FAAE55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3B2F-3646-CBDA-2EA4-74730153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5C30E-895B-5466-5663-E330D45F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DA5FA-8338-A433-2890-99DCC262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853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lide">
  <p:cSld name="Title_Slid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104" y="6211724"/>
            <a:ext cx="1170759" cy="49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9" y="6327775"/>
            <a:ext cx="903599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0" y="2951471"/>
            <a:ext cx="12192000" cy="217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17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, text right">
  <p:cSld name="Picture left,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>
            <a:spLocks noGrp="1"/>
          </p:cNvSpPr>
          <p:nvPr>
            <p:ph type="pic" idx="2"/>
          </p:nvPr>
        </p:nvSpPr>
        <p:spPr>
          <a:xfrm>
            <a:off x="1" y="0"/>
            <a:ext cx="49584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5695934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, picture right">
  <p:cSld name="Text left, picture righ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>
            <a:spLocks noGrp="1"/>
          </p:cNvSpPr>
          <p:nvPr>
            <p:ph type="pic" idx="2"/>
          </p:nvPr>
        </p:nvSpPr>
        <p:spPr>
          <a:xfrm>
            <a:off x="7233501" y="0"/>
            <a:ext cx="49584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944825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3"/>
          </p:nvPr>
        </p:nvSpPr>
        <p:spPr>
          <a:xfrm>
            <a:off x="944825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944825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769" y="6333905"/>
            <a:ext cx="893181" cy="23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7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title_slide_mint">
  <p:cSld name="Sectiontitle_slide_mint">
    <p:bg>
      <p:bgPr>
        <a:solidFill>
          <a:srgbClr val="A2C7B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4938836" y="3356246"/>
            <a:ext cx="4522664" cy="186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4938835" y="1022716"/>
            <a:ext cx="6376862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30"/>
          <p:cNvCxnSpPr/>
          <p:nvPr/>
        </p:nvCxnSpPr>
        <p:spPr>
          <a:xfrm>
            <a:off x="0" y="24892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30"/>
          <p:cNvCxnSpPr/>
          <p:nvPr/>
        </p:nvCxnSpPr>
        <p:spPr>
          <a:xfrm>
            <a:off x="41275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Google Shape;17;p28">
            <a:extLst>
              <a:ext uri="{FF2B5EF4-FFF2-40B4-BE49-F238E27FC236}">
                <a16:creationId xmlns:a16="http://schemas.microsoft.com/office/drawing/2014/main" id="{F1AC3E79-4D4C-FAB8-714F-3DC4C382181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12429" y="6327775"/>
            <a:ext cx="903599" cy="25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80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right, text left">
  <p:cSld name="2 pictures right, text le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>
            <a:spLocks noGrp="1"/>
          </p:cNvSpPr>
          <p:nvPr>
            <p:ph type="pic" idx="2"/>
          </p:nvPr>
        </p:nvSpPr>
        <p:spPr>
          <a:xfrm>
            <a:off x="7233501" y="3475051"/>
            <a:ext cx="4958499" cy="34019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4"/>
          <p:cNvSpPr>
            <a:spLocks noGrp="1"/>
          </p:cNvSpPr>
          <p:nvPr>
            <p:ph type="pic" idx="3"/>
          </p:nvPr>
        </p:nvSpPr>
        <p:spPr>
          <a:xfrm>
            <a:off x="7233501" y="2"/>
            <a:ext cx="4958499" cy="340199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944825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4"/>
          </p:nvPr>
        </p:nvSpPr>
        <p:spPr>
          <a:xfrm>
            <a:off x="944825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944825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/>
          <p:nvPr/>
        </p:nvSpPr>
        <p:spPr>
          <a:xfrm>
            <a:off x="5836920" y="5638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769" y="6333905"/>
            <a:ext cx="893181" cy="23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42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no picture">
  <p:cSld name="Text_no pictur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944826" y="2286678"/>
            <a:ext cx="7391103" cy="304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944826" y="959038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944563" y="1640653"/>
            <a:ext cx="6126163" cy="44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769" y="6333905"/>
            <a:ext cx="893181" cy="23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70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9E8ACB-3AC4-0D47-AFB7-ACDC9DB365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44825" y="2840505"/>
            <a:ext cx="7391102" cy="24809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1400" b="0" i="0" spc="20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broodtekst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Praeterea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quasdam</a:t>
            </a:r>
            <a:r>
              <a:rPr lang="en-US" dirty="0"/>
              <a:t> res </a:t>
            </a:r>
            <a:r>
              <a:rPr lang="en-US" dirty="0" err="1"/>
              <a:t>quas</a:t>
            </a:r>
            <a:r>
              <a:rPr lang="en-US" dirty="0"/>
              <a:t> ex </a:t>
            </a:r>
            <a:r>
              <a:rPr lang="en-US" dirty="0" err="1"/>
              <a:t>communi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temere</a:t>
            </a:r>
            <a:r>
              <a:rPr lang="en-US" dirty="0"/>
              <a:t> in </a:t>
            </a:r>
            <a:r>
              <a:rPr lang="en-US" dirty="0" err="1"/>
              <a:t>vitiis</a:t>
            </a:r>
            <a:r>
              <a:rPr lang="en-US" dirty="0"/>
              <a:t>, </a:t>
            </a:r>
            <a:r>
              <a:rPr lang="en-US" dirty="0" err="1"/>
              <a:t>legem</a:t>
            </a:r>
            <a:r>
              <a:rPr lang="en-US" dirty="0"/>
              <a:t> </a:t>
            </a:r>
            <a:r>
              <a:rPr lang="en-US" dirty="0" err="1"/>
              <a:t>sancimus</a:t>
            </a:r>
            <a:r>
              <a:rPr lang="en-US" dirty="0"/>
              <a:t> </a:t>
            </a:r>
            <a:r>
              <a:rPr lang="en-US" dirty="0" err="1"/>
              <a:t>haerentia</a:t>
            </a:r>
            <a:r>
              <a:rPr lang="en-US" dirty="0"/>
              <a:t>. A </a:t>
            </a:r>
            <a:r>
              <a:rPr lang="en-US" dirty="0" err="1"/>
              <a:t>communi</a:t>
            </a:r>
            <a:r>
              <a:rPr lang="en-US" dirty="0"/>
              <a:t> </a:t>
            </a:r>
            <a:r>
              <a:rPr lang="en-US" dirty="0" err="1"/>
              <a:t>observantia</a:t>
            </a:r>
            <a:r>
              <a:rPr lang="en-US" dirty="0"/>
              <a:t> non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recedendum</a:t>
            </a:r>
            <a:r>
              <a:rPr lang="en-US" dirty="0"/>
              <a:t>. Integer </a:t>
            </a:r>
            <a:r>
              <a:rPr lang="en-US" dirty="0" err="1"/>
              <a:t>legentibus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historiarum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obcaecat</a:t>
            </a:r>
            <a:r>
              <a:rPr lang="en-US" dirty="0"/>
              <a:t> </a:t>
            </a:r>
            <a:r>
              <a:rPr lang="en-US" dirty="0" err="1"/>
              <a:t>cupiditat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 culpa.</a:t>
            </a:r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8F3B61B1-66D7-144C-9678-66929E69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824" y="1602559"/>
            <a:ext cx="5559671" cy="57755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400" b="0" i="0" spc="20" baseline="0">
                <a:solidFill>
                  <a:srgbClr val="1A1A1A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Voorbeeld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op </a:t>
            </a:r>
            <a:r>
              <a:rPr lang="en-US" dirty="0" err="1"/>
              <a:t>één</a:t>
            </a:r>
            <a:r>
              <a:rPr lang="en-US" dirty="0"/>
              <a:t> regel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54D3FEDA-9844-9843-8ABC-BA21EC1E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659" y="6274838"/>
            <a:ext cx="1020238" cy="365125"/>
          </a:xfrm>
        </p:spPr>
        <p:txBody>
          <a:bodyPr/>
          <a:lstStyle>
            <a:lvl1pPr>
              <a:defRPr sz="800" b="0" i="0">
                <a:solidFill>
                  <a:srgbClr val="B2B2B2"/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1pPr>
          </a:lstStyle>
          <a:p>
            <a:fld id="{A263CCDD-312C-294E-A381-86BC6BA3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416C55C-86C8-704D-8089-6558988B0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03" y="6211722"/>
            <a:ext cx="1170759" cy="49136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A094B46-5313-D144-AD73-3F8672F8F0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563" y="2262951"/>
            <a:ext cx="6126162" cy="4497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HIER KOMT EVENTUEEL EEN ONDERTITEL</a:t>
            </a:r>
          </a:p>
        </p:txBody>
      </p:sp>
    </p:spTree>
    <p:extLst>
      <p:ext uri="{BB962C8B-B14F-4D97-AF65-F5344CB8AC3E}">
        <p14:creationId xmlns:p14="http://schemas.microsoft.com/office/powerpoint/2010/main" val="191273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title_slide_mint">
    <p:bg>
      <p:bgPr>
        <a:solidFill>
          <a:srgbClr val="A2C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06CDD2-DB98-00EC-E18D-F8D1EA0BF92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38836" y="3356246"/>
            <a:ext cx="4522664" cy="18634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600" b="0" i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Here comes body text.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temere</a:t>
            </a:r>
            <a:r>
              <a:rPr lang="en-US" dirty="0"/>
              <a:t> in </a:t>
            </a:r>
            <a:r>
              <a:rPr lang="en-US" dirty="0" err="1"/>
              <a:t>vitiis</a:t>
            </a:r>
            <a:r>
              <a:rPr lang="en-US" dirty="0"/>
              <a:t>, </a:t>
            </a:r>
            <a:r>
              <a:rPr lang="en-US" dirty="0" err="1"/>
              <a:t>legem</a:t>
            </a:r>
            <a:r>
              <a:rPr lang="en-US" dirty="0"/>
              <a:t> </a:t>
            </a:r>
            <a:r>
              <a:rPr lang="en-US" dirty="0" err="1"/>
              <a:t>sancimus</a:t>
            </a:r>
            <a:r>
              <a:rPr lang="en-US" dirty="0"/>
              <a:t> </a:t>
            </a:r>
            <a:r>
              <a:rPr lang="en-US" dirty="0" err="1"/>
              <a:t>haerentia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gravida et libero vitae dictum. </a:t>
            </a:r>
          </a:p>
        </p:txBody>
      </p:sp>
      <p:sp>
        <p:nvSpPr>
          <p:cNvPr id="14" name="Title 23">
            <a:extLst>
              <a:ext uri="{FF2B5EF4-FFF2-40B4-BE49-F238E27FC236}">
                <a16:creationId xmlns:a16="http://schemas.microsoft.com/office/drawing/2014/main" id="{FD6B1E21-8923-1CCE-26D4-10DC86F2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835" y="1022716"/>
            <a:ext cx="6376862" cy="1004888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Georgia" panose="02040502050405020303" pitchFamily="18" charset="0"/>
                <a:ea typeface="Palatino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5A94E5-937A-E299-A25F-0FCA8E45FB46}"/>
              </a:ext>
            </a:extLst>
          </p:cNvPr>
          <p:cNvCxnSpPr/>
          <p:nvPr userDrawn="1"/>
        </p:nvCxnSpPr>
        <p:spPr>
          <a:xfrm>
            <a:off x="0" y="24892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E76A7B-7747-8FA8-8C58-35E6A3EA34FF}"/>
              </a:ext>
            </a:extLst>
          </p:cNvPr>
          <p:cNvCxnSpPr>
            <a:cxnSpLocks/>
          </p:cNvCxnSpPr>
          <p:nvPr userDrawn="1"/>
        </p:nvCxnSpPr>
        <p:spPr>
          <a:xfrm>
            <a:off x="41275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17;p28">
            <a:extLst>
              <a:ext uri="{FF2B5EF4-FFF2-40B4-BE49-F238E27FC236}">
                <a16:creationId xmlns:a16="http://schemas.microsoft.com/office/drawing/2014/main" id="{49D87CB9-B645-B382-5D68-03B99EBFC46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12429" y="6327775"/>
            <a:ext cx="903599" cy="25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2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DB3B-7FA7-8B4F-E316-549C205E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B2EB-CCB9-0FF7-A309-E536CC092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A963-40C7-879A-7AD8-B0377FD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24B3-54D4-D552-22A2-F4CA0267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0231E-BE0A-09F7-3216-4629338A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686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picture">
  <p:cSld name="1pictur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024563"/>
          </a:xfrm>
          <a:prstGeom prst="rect">
            <a:avLst/>
          </a:prstGeom>
          <a:noFill/>
          <a:ln>
            <a:noFill/>
          </a:ln>
        </p:spPr>
      </p:sp>
      <p:pic>
        <p:nvPicPr>
          <p:cNvPr id="92" name="Google Shape;9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769" y="6333905"/>
            <a:ext cx="893181" cy="239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>
            <a:off x="1549091" y="6265697"/>
            <a:ext cx="5559671" cy="58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84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">
  <p:cSld name="2 picture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>
            <a:spLocks noGrp="1"/>
          </p:cNvSpPr>
          <p:nvPr>
            <p:ph type="pic" idx="2"/>
          </p:nvPr>
        </p:nvSpPr>
        <p:spPr>
          <a:xfrm>
            <a:off x="0" y="718"/>
            <a:ext cx="6054725" cy="6016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2"/>
          <p:cNvSpPr>
            <a:spLocks noGrp="1"/>
          </p:cNvSpPr>
          <p:nvPr>
            <p:ph type="pic" idx="3"/>
          </p:nvPr>
        </p:nvSpPr>
        <p:spPr>
          <a:xfrm>
            <a:off x="6137276" y="718"/>
            <a:ext cx="6054725" cy="6016625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1549091" y="6265697"/>
            <a:ext cx="5559671" cy="58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769" y="6333905"/>
            <a:ext cx="893181" cy="23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1F70-5695-01A9-CED6-1B070B65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954-68B4-D6CA-BF88-6471AA2C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F84C5-402C-7591-90AA-2F534AE3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5B7E-E41A-2E6B-ABD2-ADF40D07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FFDF-399F-C283-3817-6AC10C71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869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BF18-F671-94A9-F896-90DC25B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1FEB-2C6F-1D68-72CB-C4E125C3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6B890-2188-E176-B82D-1DDE7A9C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F372-5E2A-1099-0A4C-D487EED2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13F4-C9A7-2F50-1A77-B306B0AE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5F37-91E9-A2CE-1AE0-8DD13864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147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1EDB-D5DB-2791-EEFD-346B1885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C1E60-7D77-DE1E-CD01-A72FF2A2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958EA-AF32-6EE0-5409-C5A16F2A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E50F3-5CE0-AB56-08E1-D26A18893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12720-205D-2CAB-6786-EB8179015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BB2DA-EA26-39EE-2FFD-5F71AB55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81E62-2A67-BA63-119B-BB3B42EE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A34E-B4C4-6893-B4EF-348D389E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50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CDE0-556D-96E5-4FB8-4D52935E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F817D-852F-594D-AA3E-D1A3E9BD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A59FF-3C81-67B6-27B5-CC052948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4B660-215C-6581-1CE8-6A3F8F73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116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25A0D-54D1-EEE3-2658-300A20EC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EE29D-39F7-D660-9639-4C799E80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9A8E-BCFB-25FB-6938-65000F7C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661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8835-9A46-A567-5536-849BA520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93AE-6555-3BB8-7199-870E1E16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48CDA-60ED-1295-EF1A-7E0E127A8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5D10-81BE-800F-D92B-02E8BAFB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4D8A0-4CE2-6807-A2A0-437A73D9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1043-868A-5D6E-B3BB-721F6424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236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B6C2-761C-A16A-6238-A59F6F95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F77DB-2003-3FC4-CA80-8F8B071F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80418-568A-0A81-5E76-D3BCBD380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CFA7D-29BE-0BC6-DB04-0D4DC764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ACAE5-AA56-B14F-7F65-78A6742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EB21-B91C-22F5-B1DA-2FA50091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688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7AC04-800E-BA25-8CBB-BB71916D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044B7-3B06-E5F6-CBD3-DB76FAC2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60B2-961E-38FE-83CC-A8004C017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6A71-5AF1-4B35-87A7-1C77A6127296}" type="datetimeFigureOut">
              <a:rPr lang="en-BE" smtClean="0"/>
              <a:t>19/07/2022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43C7-DFE1-7B78-B5AB-461A1A118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2D605-A05D-3A40-D067-94A08B42C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D8AB-689E-4B61-996D-4687B88FDEBB}" type="slidenum">
              <a:rPr lang="en-BE" smtClean="0"/>
              <a:t>‹#›</a:t>
            </a:fld>
            <a:endParaRPr lang="en-BE"/>
          </a:p>
        </p:txBody>
      </p:sp>
      <p:sp>
        <p:nvSpPr>
          <p:cNvPr id="7" name="MSIPCMContentMarking" descr="{&quot;HashCode&quot;:144210095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4D1BAF2-F3C3-69D3-0665-7F3D42459999}"/>
              </a:ext>
            </a:extLst>
          </p:cNvPr>
          <p:cNvSpPr txBox="1"/>
          <p:nvPr userDrawn="1"/>
        </p:nvSpPr>
        <p:spPr>
          <a:xfrm>
            <a:off x="0" y="0"/>
            <a:ext cx="75928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Classified</a:t>
            </a:r>
            <a:endParaRPr lang="en-BE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title"/>
          </p:nvPr>
        </p:nvSpPr>
        <p:spPr>
          <a:xfrm>
            <a:off x="0" y="2951471"/>
            <a:ext cx="12192000" cy="217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dirty="0"/>
              <a:t>Bold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C130-4B9D-014B-AF7A-A30E2B56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CDD-312C-294E-A381-86BC6BA3A8F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CA86EE-5239-4521-B1A9-59A6B6C6E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00" y="4878621"/>
            <a:ext cx="1201936" cy="1080000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8BDA25E-D1B8-4583-B865-9641295F9314}"/>
              </a:ext>
            </a:extLst>
          </p:cNvPr>
          <p:cNvSpPr txBox="1">
            <a:spLocks/>
          </p:cNvSpPr>
          <p:nvPr/>
        </p:nvSpPr>
        <p:spPr>
          <a:xfrm>
            <a:off x="1745440" y="5562573"/>
            <a:ext cx="8208150" cy="432048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650" b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650" i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i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125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3000K, </a:t>
            </a:r>
            <a:r>
              <a:rPr lang="nl-BE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nl-B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</a:t>
            </a:r>
            <a:endParaRPr lang="nl-BE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6A0D67F-509B-486A-A553-CB6B90E33558}"/>
              </a:ext>
            </a:extLst>
          </p:cNvPr>
          <p:cNvSpPr txBox="1">
            <a:spLocks/>
          </p:cNvSpPr>
          <p:nvPr/>
        </p:nvSpPr>
        <p:spPr>
          <a:xfrm>
            <a:off x="3086400" y="6030621"/>
            <a:ext cx="8208150" cy="24421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650" b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650" i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i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410"/>
              </a:buClr>
              <a:buFont typeface="Verdana" pitchFamily="34" charset="0"/>
              <a:buChar char="»"/>
              <a:defRPr sz="1125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Verdana" pitchFamily="34" charset="0"/>
              <a:buNone/>
            </a:pPr>
            <a:r>
              <a:rPr lang="nl-BE" sz="1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check our website for the most complete and up to date specifications!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C1991951-A3FA-6F4E-0FD3-2AAC77B04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9236"/>
              </p:ext>
            </p:extLst>
          </p:nvPr>
        </p:nvGraphicFramePr>
        <p:xfrm>
          <a:off x="1745440" y="1447854"/>
          <a:ext cx="3796952" cy="3749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nl-B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2700K – 3000K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CRI90+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 lm</a:t>
                      </a:r>
                      <a:r>
                        <a:rPr lang="nl-BE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W</a:t>
                      </a:r>
                      <a:r>
                        <a:rPr lang="nl-BE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nl-B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lm/W</a:t>
                      </a:r>
                      <a:r>
                        <a:rPr lang="nl-BE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nl-B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8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 dim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1-10V/Pushdim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BE2DE75-D78C-C202-91C7-75533AD2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7854"/>
            <a:ext cx="1800000" cy="180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691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C130-4B9D-014B-AF7A-A30E2B56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659" y="6029741"/>
            <a:ext cx="1020238" cy="365125"/>
          </a:xfrm>
        </p:spPr>
        <p:txBody>
          <a:bodyPr/>
          <a:lstStyle/>
          <a:p>
            <a:fld id="{A263CCDD-312C-294E-A381-86BC6BA3A8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A50061D-109A-4894-AFB1-352C33B15DDA}"/>
              </a:ext>
            </a:extLst>
          </p:cNvPr>
          <p:cNvSpPr txBox="1">
            <a:spLocks/>
          </p:cNvSpPr>
          <p:nvPr/>
        </p:nvSpPr>
        <p:spPr>
          <a:xfrm>
            <a:off x="7829010" y="1930919"/>
            <a:ext cx="2700000" cy="366413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0" indent="0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HIGH QUALITY OF LIGHT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GEAR INTEGRATED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INDIRECT UP/DOWN LIGHTEFFECT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MAGNETIC COVERPLATE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8BC0756-369F-4905-80CB-367753DF242F}"/>
              </a:ext>
            </a:extLst>
          </p:cNvPr>
          <p:cNvSpPr txBox="1">
            <a:spLocks/>
          </p:cNvSpPr>
          <p:nvPr/>
        </p:nvSpPr>
        <p:spPr>
          <a:xfrm>
            <a:off x="1662990" y="1930919"/>
            <a:ext cx="2700000" cy="366413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0" indent="0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ARCHITECTURAL STATEMENT</a:t>
            </a:r>
            <a:b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STRONG LINES</a:t>
            </a: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OBLIQUE SHAPE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MANIPULATED PERSPECTIVE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NO SCREWS VISIBLE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1076F0B-D2BA-4891-A532-BC315F36602D}"/>
              </a:ext>
            </a:extLst>
          </p:cNvPr>
          <p:cNvSpPr txBox="1">
            <a:spLocks/>
          </p:cNvSpPr>
          <p:nvPr/>
        </p:nvSpPr>
        <p:spPr>
          <a:xfrm>
            <a:off x="7343824" y="1381650"/>
            <a:ext cx="2129007" cy="351512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D9B4E-7B4D-4241-9137-2528E84E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90" y="1090845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1EAE-2E1F-4A79-B0EC-27B702DD6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10" y="1111791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87CAB-F417-4EF4-A567-84469C124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111791"/>
            <a:ext cx="720000" cy="7200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F5F6646-740F-4FDB-914B-9F87FE03926A}"/>
              </a:ext>
            </a:extLst>
          </p:cNvPr>
          <p:cNvSpPr txBox="1">
            <a:spLocks/>
          </p:cNvSpPr>
          <p:nvPr/>
        </p:nvSpPr>
        <p:spPr>
          <a:xfrm>
            <a:off x="4746000" y="1930919"/>
            <a:ext cx="2700000" cy="366413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0" indent="0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HIGH END RESIDENTIAL</a:t>
            </a:r>
            <a:b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AMBIENT LIGHT</a:t>
            </a:r>
          </a:p>
          <a:p>
            <a:pPr marL="0" indent="0" algn="ctr">
              <a:buNone/>
            </a:pP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HORIZONTAL OR VERTICAL</a:t>
            </a:r>
            <a:b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423911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5C456-4C1C-B026-9DDE-41A84A1E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747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54459E4-DF6E-17BE-AED3-86AFE7CBE12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2939" b="12939"/>
          <a:stretch>
            <a:fillRect/>
          </a:stretch>
        </p:blipFill>
        <p:spPr>
          <a:xfrm>
            <a:off x="0" y="0"/>
            <a:ext cx="12192000" cy="6024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wall, floor, room&#10;&#10;Description automatically generated">
            <a:extLst>
              <a:ext uri="{FF2B5EF4-FFF2-40B4-BE49-F238E27FC236}">
                <a16:creationId xmlns:a16="http://schemas.microsoft.com/office/drawing/2014/main" id="{0645E6B8-0C12-AB60-F40D-9C7D36B4576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10252"/>
          <a:stretch>
            <a:fillRect/>
          </a:stretch>
        </p:blipFill>
        <p:spPr>
          <a:xfrm>
            <a:off x="0" y="0"/>
            <a:ext cx="6054725" cy="6016625"/>
          </a:xfrm>
          <a:prstGeom prst="rect">
            <a:avLst/>
          </a:prstGeom>
        </p:spPr>
      </p:pic>
      <p:pic>
        <p:nvPicPr>
          <p:cNvPr id="9" name="Picture Placeholder 8" descr="A picture containing indoor, floor, wood, wooden&#10;&#10;Description automatically generated">
            <a:extLst>
              <a:ext uri="{FF2B5EF4-FFF2-40B4-BE49-F238E27FC236}">
                <a16:creationId xmlns:a16="http://schemas.microsoft.com/office/drawing/2014/main" id="{5E6EA849-F464-A709-B8EC-933C1287FA40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10252"/>
          <a:stretch>
            <a:fillRect/>
          </a:stretch>
        </p:blipFill>
        <p:spPr>
          <a:xfrm>
            <a:off x="6137275" y="0"/>
            <a:ext cx="6054725" cy="6016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07E07C-021B-FCB8-CE95-93F429FCF8E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2939" b="12939"/>
          <a:stretch>
            <a:fillRect/>
          </a:stretch>
        </p:blipFill>
        <p:spPr>
          <a:xfrm>
            <a:off x="0" y="0"/>
            <a:ext cx="12192000" cy="6024563"/>
          </a:xfrm>
        </p:spPr>
      </p:pic>
    </p:spTree>
    <p:extLst>
      <p:ext uri="{BB962C8B-B14F-4D97-AF65-F5344CB8AC3E}">
        <p14:creationId xmlns:p14="http://schemas.microsoft.com/office/powerpoint/2010/main" val="308525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 descr="A table with chairs and a vase of flowers on it&#10;&#10;Description automatically generated with low confidence">
            <a:extLst>
              <a:ext uri="{FF2B5EF4-FFF2-40B4-BE49-F238E27FC236}">
                <a16:creationId xmlns:a16="http://schemas.microsoft.com/office/drawing/2014/main" id="{4C603132-B23E-7AA2-71B9-6D769600D3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4" b="10504"/>
          <a:stretch>
            <a:fillRect/>
          </a:stretch>
        </p:blipFill>
        <p:spPr>
          <a:xfrm>
            <a:off x="0" y="0"/>
            <a:ext cx="12192000" cy="6024563"/>
          </a:xfrm>
        </p:spPr>
      </p:pic>
    </p:spTree>
    <p:extLst>
      <p:ext uri="{BB962C8B-B14F-4D97-AF65-F5344CB8AC3E}">
        <p14:creationId xmlns:p14="http://schemas.microsoft.com/office/powerpoint/2010/main" val="344520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A picture containing wall, indoor, building, white&#10;&#10;Description automatically generated">
            <a:extLst>
              <a:ext uri="{FF2B5EF4-FFF2-40B4-BE49-F238E27FC236}">
                <a16:creationId xmlns:a16="http://schemas.microsoft.com/office/drawing/2014/main" id="{9FFA0C60-C8FD-A9D9-1713-12E892AE5DE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12939"/>
          <a:stretch>
            <a:fillRect/>
          </a:stretch>
        </p:blipFill>
        <p:spPr>
          <a:xfrm>
            <a:off x="0" y="0"/>
            <a:ext cx="12192000" cy="6024563"/>
          </a:xfrm>
        </p:spPr>
      </p:pic>
    </p:spTree>
    <p:extLst>
      <p:ext uri="{BB962C8B-B14F-4D97-AF65-F5344CB8AC3E}">
        <p14:creationId xmlns:p14="http://schemas.microsoft.com/office/powerpoint/2010/main" val="147674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dirty="0"/>
              <a:t>A paradox in luminaires</a:t>
            </a:r>
          </a:p>
          <a:p>
            <a:pPr marL="0" lvl="0" indent="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/>
              <a:t>Bold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973E3-B73A-9193-B2CD-811AE3F9FCC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C48F2FB4-F076-A06C-6CE7-D97719E90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890"/>
          <a:stretch/>
        </p:blipFill>
        <p:spPr>
          <a:xfrm>
            <a:off x="0" y="0"/>
            <a:ext cx="4958499" cy="68590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F875B-746B-6FC8-3944-0960B2CDD41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944825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/>
              <a:t>About Bold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D0575-6C64-F298-B966-A65BF5C27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Strong architectural shape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Statement by shape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Indirect up/down light effect</a:t>
            </a:r>
          </a:p>
          <a:p>
            <a:pPr marL="228600" indent="0"/>
            <a:endParaRPr lang="en-US" dirty="0"/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Design in cooperation with Studio </a:t>
            </a:r>
            <a:r>
              <a:rPr lang="en-US" dirty="0" err="1"/>
              <a:t>Kees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C5A84-1002-ED2A-DE1D-E89883B7F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6715" r="27603" b="175"/>
          <a:stretch/>
        </p:blipFill>
        <p:spPr>
          <a:xfrm>
            <a:off x="7133249" y="0"/>
            <a:ext cx="50587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High-end residential</a:t>
            </a:r>
          </a:p>
          <a:p>
            <a:pPr marL="285750" lvl="0" indent="-28575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Hospitality</a:t>
            </a:r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/>
              <a:t>Market segments</a:t>
            </a:r>
            <a:endParaRPr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42B9663-4C46-648E-AC8F-6D663BC3A65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890"/>
          <a:stretch/>
        </p:blipFill>
        <p:spPr>
          <a:xfrm>
            <a:off x="0" y="0"/>
            <a:ext cx="495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4938835" y="1022716"/>
            <a:ext cx="6376862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dirty="0"/>
              <a:t>Design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944826" y="959038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/>
              <a:t>Wall mounting</a:t>
            </a: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263AC-5B18-4F81-4E68-2183981A6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2694" r="2480" b="15691"/>
          <a:stretch/>
        </p:blipFill>
        <p:spPr>
          <a:xfrm>
            <a:off x="6887049" y="2104518"/>
            <a:ext cx="2828261" cy="3162307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A7B6DA-2994-49B3-2205-0B6D7698D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15579" b="12158"/>
          <a:stretch/>
        </p:blipFill>
        <p:spPr>
          <a:xfrm>
            <a:off x="1615980" y="2104518"/>
            <a:ext cx="4271709" cy="3162307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CD4CF7-2C5C-1135-B4D9-79AE05E4452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618463" y="1875918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CAE0CB-A940-DA8F-BC88-E0849171A0B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87049" y="1875918"/>
            <a:ext cx="457200" cy="457200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00F16ED-8C94-1774-6D05-C203AF762306}"/>
              </a:ext>
            </a:extLst>
          </p:cNvPr>
          <p:cNvSpPr txBox="1">
            <a:spLocks/>
          </p:cNvSpPr>
          <p:nvPr/>
        </p:nvSpPr>
        <p:spPr>
          <a:xfrm>
            <a:off x="3316165" y="5524445"/>
            <a:ext cx="5559670" cy="457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 kern="12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be flipped around 180° without disassembling the wall plate</a:t>
            </a:r>
          </a:p>
        </p:txBody>
      </p:sp>
    </p:spTree>
    <p:extLst>
      <p:ext uri="{BB962C8B-B14F-4D97-AF65-F5344CB8AC3E}">
        <p14:creationId xmlns:p14="http://schemas.microsoft.com/office/powerpoint/2010/main" val="383816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944826" y="959038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 err="1"/>
              <a:t>Colours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E3CB7-1A04-6EA4-402F-7E963310B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17152" r="14476" b="5861"/>
          <a:stretch/>
        </p:blipFill>
        <p:spPr>
          <a:xfrm>
            <a:off x="6531671" y="1910698"/>
            <a:ext cx="4149021" cy="344500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C9FD5-FBA6-2205-D280-291799661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42" r="20632" b="9245"/>
          <a:stretch/>
        </p:blipFill>
        <p:spPr>
          <a:xfrm>
            <a:off x="1791325" y="1910698"/>
            <a:ext cx="3869005" cy="3445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1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944825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No visible screws due to magnetic cover plate</a:t>
            </a:r>
          </a:p>
          <a:p>
            <a:pPr marL="285750" lvl="0" indent="-285750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Thin design-gap visible along one side</a:t>
            </a:r>
          </a:p>
        </p:txBody>
      </p:sp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944825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-US" dirty="0"/>
              <a:t>Design features</a:t>
            </a:r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EE3A9F-81C2-FDE9-B404-9D8C5ED2F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2" t="15067" r="15866" b="19866"/>
          <a:stretch/>
        </p:blipFill>
        <p:spPr>
          <a:xfrm>
            <a:off x="4899336" y="3825232"/>
            <a:ext cx="3880932" cy="24532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BDFBED-1D07-5D92-B33E-A739A757C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7752" r="18140" b="4031"/>
          <a:stretch/>
        </p:blipFill>
        <p:spPr>
          <a:xfrm>
            <a:off x="9412363" y="2470284"/>
            <a:ext cx="2349158" cy="3808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4938835" y="1022716"/>
            <a:ext cx="6376862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dirty="0"/>
              <a:t>Specifications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156</Words>
  <Application>Microsoft Office PowerPoint</Application>
  <PresentationFormat>Widescreen</PresentationFormat>
  <Paragraphs>59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Gotham Book</vt:lpstr>
      <vt:lpstr>Palatino</vt:lpstr>
      <vt:lpstr>Verdana</vt:lpstr>
      <vt:lpstr>Office Theme</vt:lpstr>
      <vt:lpstr>Bold</vt:lpstr>
      <vt:lpstr>Bold</vt:lpstr>
      <vt:lpstr>About Bold</vt:lpstr>
      <vt:lpstr>Market segments</vt:lpstr>
      <vt:lpstr>Design</vt:lpstr>
      <vt:lpstr>Wall mounting</vt:lpstr>
      <vt:lpstr>Colours</vt:lpstr>
      <vt:lpstr>Design features</vt:lpstr>
      <vt:lpstr>Specifications</vt:lpstr>
      <vt:lpstr>PowerPoint Presentation</vt:lpstr>
      <vt:lpstr>PowerPoint Presentation</vt:lpstr>
      <vt:lpstr>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Jasmien Engels</dc:creator>
  <cp:lastModifiedBy>Margot Brugghe</cp:lastModifiedBy>
  <cp:revision>7</cp:revision>
  <dcterms:created xsi:type="dcterms:W3CDTF">2022-06-27T11:50:24Z</dcterms:created>
  <dcterms:modified xsi:type="dcterms:W3CDTF">2022-07-19T06:14:09Z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2022-07-19T06:14:09Z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e096b6a7-1ca5-4134-968f-813dee0bc0f1</vt:lpwstr>
  </property>
  <property fmtid="{D5CDD505-2E9C-101B-9397-08002B2CF9AE}" pid="8" name="MSIP_Label_00f7727a-510c-40ce-a418-7fdfc8e6513f_ContentBits">
    <vt:lpwstr>1</vt:lpwstr>
  </property>
</Properties>
</file>